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8CAD2"/>
    <a:srgbClr val="21A4AB"/>
    <a:srgbClr val="0066FF"/>
    <a:srgbClr val="000000"/>
    <a:srgbClr val="B5CC6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110" y="6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hyperlink" Target="http://vimeo.com/10990804" TargetMode="External"/><Relationship Id="rId4" Type="http://schemas.openxmlformats.org/officeDocument/2006/relationships/image" Target="../media/image18.png"/></Relationships>
</file>

<file path=ppt/diagrams/_rels/drawing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vimeo.com/10990804" TargetMode="External"/><Relationship Id="rId1" Type="http://schemas.openxmlformats.org/officeDocument/2006/relationships/image" Target="../media/image16.png"/><Relationship Id="rId4" Type="http://schemas.openxmlformats.org/officeDocument/2006/relationships/image" Target="../media/image18.pn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16AA779-E5A9-4457-9EBA-0384AE44FB7A}" type="doc">
      <dgm:prSet loTypeId="urn:microsoft.com/office/officeart/2005/8/layout/hList3" loCatId="list" qsTypeId="urn:microsoft.com/office/officeart/2005/8/quickstyle/simple5" qsCatId="simple" csTypeId="urn:microsoft.com/office/officeart/2005/8/colors/colorful2" csCatId="colorful" phldr="1"/>
      <dgm:spPr/>
      <dgm:t>
        <a:bodyPr/>
        <a:lstStyle/>
        <a:p>
          <a:endParaRPr lang="en-US"/>
        </a:p>
      </dgm:t>
    </dgm:pt>
    <dgm:pt modelId="{E310C725-9EA7-40A4-A8B6-159ABE9AF7ED}">
      <dgm:prSet phldrT="[Text]"/>
      <dgm:spPr/>
      <dgm:t>
        <a:bodyPr/>
        <a:lstStyle/>
        <a:p>
          <a:r>
            <a:rPr lang="en-US" dirty="0" smtClean="0"/>
            <a:t>Three Components to Narrative Structure</a:t>
          </a:r>
          <a:endParaRPr lang="en-US" dirty="0"/>
        </a:p>
      </dgm:t>
    </dgm:pt>
    <dgm:pt modelId="{74B4AFD5-953D-4955-8910-B8FB5B11D571}" type="parTrans" cxnId="{4DBFC354-FBE1-4D8E-9A0D-F0A825087676}">
      <dgm:prSet/>
      <dgm:spPr/>
      <dgm:t>
        <a:bodyPr/>
        <a:lstStyle/>
        <a:p>
          <a:endParaRPr lang="en-US"/>
        </a:p>
      </dgm:t>
    </dgm:pt>
    <dgm:pt modelId="{1DD113C7-EF8F-4DB2-B4A8-971A7C4E0406}" type="sibTrans" cxnId="{4DBFC354-FBE1-4D8E-9A0D-F0A825087676}">
      <dgm:prSet/>
      <dgm:spPr/>
      <dgm:t>
        <a:bodyPr/>
        <a:lstStyle/>
        <a:p>
          <a:endParaRPr lang="en-US"/>
        </a:p>
      </dgm:t>
    </dgm:pt>
    <dgm:pt modelId="{0AAF109F-04D3-4195-AE5C-5A8CB64C3524}">
      <dgm:prSet phldrT="[Text]"/>
      <dgm:spPr/>
      <dgm:t>
        <a:bodyPr/>
        <a:lstStyle/>
        <a:p>
          <a:r>
            <a:rPr lang="en-US" dirty="0" smtClean="0"/>
            <a:t>Establishing a Structure</a:t>
          </a:r>
          <a:endParaRPr lang="en-US" dirty="0"/>
        </a:p>
      </dgm:t>
    </dgm:pt>
    <dgm:pt modelId="{B842551B-4942-4020-AB10-8CACE85F74A6}" type="parTrans" cxnId="{CC7ED46C-E06E-47B8-A907-3EC5A2770658}">
      <dgm:prSet/>
      <dgm:spPr/>
      <dgm:t>
        <a:bodyPr/>
        <a:lstStyle/>
        <a:p>
          <a:endParaRPr lang="en-US"/>
        </a:p>
      </dgm:t>
    </dgm:pt>
    <dgm:pt modelId="{00B0B23C-9063-4B33-ADD8-869B8AA68E66}" type="sibTrans" cxnId="{CC7ED46C-E06E-47B8-A907-3EC5A2770658}">
      <dgm:prSet/>
      <dgm:spPr/>
      <dgm:t>
        <a:bodyPr/>
        <a:lstStyle/>
        <a:p>
          <a:endParaRPr lang="en-US"/>
        </a:p>
      </dgm:t>
    </dgm:pt>
    <dgm:pt modelId="{3485421E-8F97-4184-B89A-94C8BA85E081}">
      <dgm:prSet phldrT="[Text]"/>
      <dgm:spPr/>
      <dgm:t>
        <a:bodyPr/>
        <a:lstStyle/>
        <a:p>
          <a:r>
            <a:rPr lang="en-US" dirty="0" smtClean="0"/>
            <a:t>Elaborating a Problem</a:t>
          </a:r>
          <a:endParaRPr lang="en-US" dirty="0"/>
        </a:p>
      </dgm:t>
    </dgm:pt>
    <dgm:pt modelId="{0626E86F-8CEB-4849-95C5-BB1272804257}" type="parTrans" cxnId="{C03E27F6-739E-4A8F-8C8A-BAC7D966C197}">
      <dgm:prSet/>
      <dgm:spPr/>
      <dgm:t>
        <a:bodyPr/>
        <a:lstStyle/>
        <a:p>
          <a:endParaRPr lang="en-US"/>
        </a:p>
      </dgm:t>
    </dgm:pt>
    <dgm:pt modelId="{A8A48194-FEAF-482A-8B7D-B8D30BF007B4}" type="sibTrans" cxnId="{C03E27F6-739E-4A8F-8C8A-BAC7D966C197}">
      <dgm:prSet/>
      <dgm:spPr/>
      <dgm:t>
        <a:bodyPr/>
        <a:lstStyle/>
        <a:p>
          <a:endParaRPr lang="en-US"/>
        </a:p>
      </dgm:t>
    </dgm:pt>
    <dgm:pt modelId="{346327DB-1E52-4601-A79A-1B33A81D368E}">
      <dgm:prSet phldrT="[Text]"/>
      <dgm:spPr/>
      <dgm:t>
        <a:bodyPr/>
        <a:lstStyle/>
        <a:p>
          <a:r>
            <a:rPr lang="en-US" dirty="0" smtClean="0"/>
            <a:t>Resolving a Problem</a:t>
          </a:r>
          <a:endParaRPr lang="en-US" dirty="0"/>
        </a:p>
      </dgm:t>
    </dgm:pt>
    <dgm:pt modelId="{74051AA9-1ECA-4CD1-8F7C-446877B13D75}" type="parTrans" cxnId="{04516EFF-C1E8-4B7B-8D8E-1FF4154D40B0}">
      <dgm:prSet/>
      <dgm:spPr/>
      <dgm:t>
        <a:bodyPr/>
        <a:lstStyle/>
        <a:p>
          <a:endParaRPr lang="en-US"/>
        </a:p>
      </dgm:t>
    </dgm:pt>
    <dgm:pt modelId="{4F8C61DB-99D0-43F1-8DCF-79E39E234495}" type="sibTrans" cxnId="{04516EFF-C1E8-4B7B-8D8E-1FF4154D40B0}">
      <dgm:prSet/>
      <dgm:spPr/>
      <dgm:t>
        <a:bodyPr/>
        <a:lstStyle/>
        <a:p>
          <a:endParaRPr lang="en-US"/>
        </a:p>
      </dgm:t>
    </dgm:pt>
    <dgm:pt modelId="{D8127C7B-2D3E-4A10-8B2C-AFA4AD2A51CE}" type="pres">
      <dgm:prSet presAssocID="{416AA779-E5A9-4457-9EBA-0384AE44FB7A}" presName="composite" presStyleCnt="0">
        <dgm:presLayoutVars>
          <dgm:chMax val="1"/>
          <dgm:dir/>
          <dgm:resizeHandles val="exact"/>
        </dgm:presLayoutVars>
      </dgm:prSet>
      <dgm:spPr/>
      <dgm:t>
        <a:bodyPr/>
        <a:lstStyle/>
        <a:p>
          <a:endParaRPr lang="en-US"/>
        </a:p>
      </dgm:t>
    </dgm:pt>
    <dgm:pt modelId="{68E80E63-EB21-4BEB-9EE4-034FDD2207BA}" type="pres">
      <dgm:prSet presAssocID="{E310C725-9EA7-40A4-A8B6-159ABE9AF7ED}" presName="roof" presStyleLbl="dkBgShp" presStyleIdx="0" presStyleCnt="2"/>
      <dgm:spPr/>
      <dgm:t>
        <a:bodyPr/>
        <a:lstStyle/>
        <a:p>
          <a:endParaRPr lang="en-US"/>
        </a:p>
      </dgm:t>
    </dgm:pt>
    <dgm:pt modelId="{382759A3-9337-48EB-B710-C66EB5782A5B}" type="pres">
      <dgm:prSet presAssocID="{E310C725-9EA7-40A4-A8B6-159ABE9AF7ED}" presName="pillars" presStyleCnt="0"/>
      <dgm:spPr/>
    </dgm:pt>
    <dgm:pt modelId="{EEAFF4C7-2FDF-4F0E-91B8-6149080CD012}" type="pres">
      <dgm:prSet presAssocID="{E310C725-9EA7-40A4-A8B6-159ABE9AF7ED}" presName="pillar1" presStyleLbl="node1" presStyleIdx="0" presStyleCnt="3">
        <dgm:presLayoutVars>
          <dgm:bulletEnabled val="1"/>
        </dgm:presLayoutVars>
      </dgm:prSet>
      <dgm:spPr/>
      <dgm:t>
        <a:bodyPr/>
        <a:lstStyle/>
        <a:p>
          <a:endParaRPr lang="en-US"/>
        </a:p>
      </dgm:t>
    </dgm:pt>
    <dgm:pt modelId="{A531A569-E3C0-49C5-9529-219320432EED}" type="pres">
      <dgm:prSet presAssocID="{3485421E-8F97-4184-B89A-94C8BA85E081}" presName="pillarX" presStyleLbl="node1" presStyleIdx="1" presStyleCnt="3">
        <dgm:presLayoutVars>
          <dgm:bulletEnabled val="1"/>
        </dgm:presLayoutVars>
      </dgm:prSet>
      <dgm:spPr/>
      <dgm:t>
        <a:bodyPr/>
        <a:lstStyle/>
        <a:p>
          <a:endParaRPr lang="en-US"/>
        </a:p>
      </dgm:t>
    </dgm:pt>
    <dgm:pt modelId="{F87AD508-D217-4745-93D3-02931075943A}" type="pres">
      <dgm:prSet presAssocID="{346327DB-1E52-4601-A79A-1B33A81D368E}" presName="pillarX" presStyleLbl="node1" presStyleIdx="2" presStyleCnt="3">
        <dgm:presLayoutVars>
          <dgm:bulletEnabled val="1"/>
        </dgm:presLayoutVars>
      </dgm:prSet>
      <dgm:spPr/>
      <dgm:t>
        <a:bodyPr/>
        <a:lstStyle/>
        <a:p>
          <a:endParaRPr lang="en-US"/>
        </a:p>
      </dgm:t>
    </dgm:pt>
    <dgm:pt modelId="{36254403-AB04-4021-8009-C1EC8E7A9F8E}" type="pres">
      <dgm:prSet presAssocID="{E310C725-9EA7-40A4-A8B6-159ABE9AF7ED}" presName="base" presStyleLbl="dkBgShp" presStyleIdx="1" presStyleCnt="2"/>
      <dgm:spPr/>
    </dgm:pt>
  </dgm:ptLst>
  <dgm:cxnLst>
    <dgm:cxn modelId="{4DBFC354-FBE1-4D8E-9A0D-F0A825087676}" srcId="{416AA779-E5A9-4457-9EBA-0384AE44FB7A}" destId="{E310C725-9EA7-40A4-A8B6-159ABE9AF7ED}" srcOrd="0" destOrd="0" parTransId="{74B4AFD5-953D-4955-8910-B8FB5B11D571}" sibTransId="{1DD113C7-EF8F-4DB2-B4A8-971A7C4E0406}"/>
    <dgm:cxn modelId="{C07E7460-FE3E-4E63-A15F-74B6542750D5}" type="presOf" srcId="{E310C725-9EA7-40A4-A8B6-159ABE9AF7ED}" destId="{68E80E63-EB21-4BEB-9EE4-034FDD2207BA}" srcOrd="0" destOrd="0" presId="urn:microsoft.com/office/officeart/2005/8/layout/hList3"/>
    <dgm:cxn modelId="{346A532A-4444-46AF-A9B6-DC7D4C880299}" type="presOf" srcId="{416AA779-E5A9-4457-9EBA-0384AE44FB7A}" destId="{D8127C7B-2D3E-4A10-8B2C-AFA4AD2A51CE}" srcOrd="0" destOrd="0" presId="urn:microsoft.com/office/officeart/2005/8/layout/hList3"/>
    <dgm:cxn modelId="{04516EFF-C1E8-4B7B-8D8E-1FF4154D40B0}" srcId="{E310C725-9EA7-40A4-A8B6-159ABE9AF7ED}" destId="{346327DB-1E52-4601-A79A-1B33A81D368E}" srcOrd="2" destOrd="0" parTransId="{74051AA9-1ECA-4CD1-8F7C-446877B13D75}" sibTransId="{4F8C61DB-99D0-43F1-8DCF-79E39E234495}"/>
    <dgm:cxn modelId="{CC7ED46C-E06E-47B8-A907-3EC5A2770658}" srcId="{E310C725-9EA7-40A4-A8B6-159ABE9AF7ED}" destId="{0AAF109F-04D3-4195-AE5C-5A8CB64C3524}" srcOrd="0" destOrd="0" parTransId="{B842551B-4942-4020-AB10-8CACE85F74A6}" sibTransId="{00B0B23C-9063-4B33-ADD8-869B8AA68E66}"/>
    <dgm:cxn modelId="{0FB73F5E-9074-4CC6-8637-E275769F939E}" type="presOf" srcId="{0AAF109F-04D3-4195-AE5C-5A8CB64C3524}" destId="{EEAFF4C7-2FDF-4F0E-91B8-6149080CD012}" srcOrd="0" destOrd="0" presId="urn:microsoft.com/office/officeart/2005/8/layout/hList3"/>
    <dgm:cxn modelId="{C03E27F6-739E-4A8F-8C8A-BAC7D966C197}" srcId="{E310C725-9EA7-40A4-A8B6-159ABE9AF7ED}" destId="{3485421E-8F97-4184-B89A-94C8BA85E081}" srcOrd="1" destOrd="0" parTransId="{0626E86F-8CEB-4849-95C5-BB1272804257}" sibTransId="{A8A48194-FEAF-482A-8B7D-B8D30BF007B4}"/>
    <dgm:cxn modelId="{6A18A60D-C8B5-4AD5-988F-23A109C95DE8}" type="presOf" srcId="{3485421E-8F97-4184-B89A-94C8BA85E081}" destId="{A531A569-E3C0-49C5-9529-219320432EED}" srcOrd="0" destOrd="0" presId="urn:microsoft.com/office/officeart/2005/8/layout/hList3"/>
    <dgm:cxn modelId="{DA41E486-40F5-404F-A2E2-431A91274F46}" type="presOf" srcId="{346327DB-1E52-4601-A79A-1B33A81D368E}" destId="{F87AD508-D217-4745-93D3-02931075943A}" srcOrd="0" destOrd="0" presId="urn:microsoft.com/office/officeart/2005/8/layout/hList3"/>
    <dgm:cxn modelId="{E6E8A67E-6AE0-4DE8-AF76-A097962F3D22}" type="presParOf" srcId="{D8127C7B-2D3E-4A10-8B2C-AFA4AD2A51CE}" destId="{68E80E63-EB21-4BEB-9EE4-034FDD2207BA}" srcOrd="0" destOrd="0" presId="urn:microsoft.com/office/officeart/2005/8/layout/hList3"/>
    <dgm:cxn modelId="{C6A051CE-DF42-4C33-8F1A-CABA322538EB}" type="presParOf" srcId="{D8127C7B-2D3E-4A10-8B2C-AFA4AD2A51CE}" destId="{382759A3-9337-48EB-B710-C66EB5782A5B}" srcOrd="1" destOrd="0" presId="urn:microsoft.com/office/officeart/2005/8/layout/hList3"/>
    <dgm:cxn modelId="{F2A7EF12-79D2-4B69-8D42-128EAEC40827}" type="presParOf" srcId="{382759A3-9337-48EB-B710-C66EB5782A5B}" destId="{EEAFF4C7-2FDF-4F0E-91B8-6149080CD012}" srcOrd="0" destOrd="0" presId="urn:microsoft.com/office/officeart/2005/8/layout/hList3"/>
    <dgm:cxn modelId="{B67B83FE-0855-4050-9C36-23F01ABEF659}" type="presParOf" srcId="{382759A3-9337-48EB-B710-C66EB5782A5B}" destId="{A531A569-E3C0-49C5-9529-219320432EED}" srcOrd="1" destOrd="0" presId="urn:microsoft.com/office/officeart/2005/8/layout/hList3"/>
    <dgm:cxn modelId="{24047C41-9DB5-4B5C-8143-724E51B8A9F0}" type="presParOf" srcId="{382759A3-9337-48EB-B710-C66EB5782A5B}" destId="{F87AD508-D217-4745-93D3-02931075943A}" srcOrd="2" destOrd="0" presId="urn:microsoft.com/office/officeart/2005/8/layout/hList3"/>
    <dgm:cxn modelId="{3BA669EA-EF2C-46EB-B64E-E73B26FC3932}" type="presParOf" srcId="{D8127C7B-2D3E-4A10-8B2C-AFA4AD2A51CE}" destId="{36254403-AB04-4021-8009-C1EC8E7A9F8E}"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F7FA616-873C-451C-AAE6-C1B536DF0780}" type="doc">
      <dgm:prSet loTypeId="urn:microsoft.com/office/officeart/2005/8/layout/hList2" loCatId="list" qsTypeId="urn:microsoft.com/office/officeart/2005/8/quickstyle/simple5" qsCatId="simple" csTypeId="urn:microsoft.com/office/officeart/2005/8/colors/colorful2" csCatId="colorful" phldr="1"/>
      <dgm:spPr/>
      <dgm:t>
        <a:bodyPr/>
        <a:lstStyle/>
        <a:p>
          <a:endParaRPr lang="en-US"/>
        </a:p>
      </dgm:t>
    </dgm:pt>
    <dgm:pt modelId="{5EEF69FD-B674-49DC-9FBA-28DB6644425F}">
      <dgm:prSet phldrT="[Text]"/>
      <dgm:spPr/>
      <dgm:t>
        <a:bodyPr/>
        <a:lstStyle/>
        <a:p>
          <a:r>
            <a:rPr lang="en-US" dirty="0" smtClean="0"/>
            <a:t>Q &amp; A Patterns</a:t>
          </a:r>
          <a:endParaRPr lang="en-US" dirty="0"/>
        </a:p>
      </dgm:t>
    </dgm:pt>
    <dgm:pt modelId="{729A1DBD-1828-49DC-8E37-373EE1DCEBDC}" type="parTrans" cxnId="{D26905FF-3905-49C9-A688-B84684EAC1DE}">
      <dgm:prSet/>
      <dgm:spPr/>
      <dgm:t>
        <a:bodyPr/>
        <a:lstStyle/>
        <a:p>
          <a:endParaRPr lang="en-US"/>
        </a:p>
      </dgm:t>
    </dgm:pt>
    <dgm:pt modelId="{F7EFC0A0-52CD-4432-BDF3-29EF48B7E52A}" type="sibTrans" cxnId="{D26905FF-3905-49C9-A688-B84684EAC1DE}">
      <dgm:prSet/>
      <dgm:spPr/>
      <dgm:t>
        <a:bodyPr/>
        <a:lstStyle/>
        <a:p>
          <a:endParaRPr lang="en-US"/>
        </a:p>
      </dgm:t>
    </dgm:pt>
    <dgm:pt modelId="{6F4218BE-7BA7-42E0-A2E1-360099BA6F22}">
      <dgm:prSet phldrT="[Text]" custT="1"/>
      <dgm:spPr/>
      <dgm:t>
        <a:bodyPr/>
        <a:lstStyle/>
        <a:p>
          <a:r>
            <a:rPr lang="en-US" sz="1600" dirty="0" smtClean="0">
              <a:solidFill>
                <a:schemeClr val="bg2">
                  <a:lumMod val="25000"/>
                </a:schemeClr>
              </a:solidFill>
            </a:rPr>
            <a:t>Question and answer pattern</a:t>
          </a:r>
          <a:endParaRPr lang="en-US" sz="1600" dirty="0">
            <a:solidFill>
              <a:schemeClr val="bg2">
                <a:lumMod val="25000"/>
              </a:schemeClr>
            </a:solidFill>
          </a:endParaRPr>
        </a:p>
      </dgm:t>
    </dgm:pt>
    <dgm:pt modelId="{E0E3ED8E-3E7C-4C60-9AE5-BC0FBF7A340C}" type="parTrans" cxnId="{FD427CF0-941F-4C73-9468-C83FE62750CF}">
      <dgm:prSet/>
      <dgm:spPr/>
      <dgm:t>
        <a:bodyPr/>
        <a:lstStyle/>
        <a:p>
          <a:endParaRPr lang="en-US"/>
        </a:p>
      </dgm:t>
    </dgm:pt>
    <dgm:pt modelId="{C6E383F5-AB4D-4635-94E3-6C0D567FAD47}" type="sibTrans" cxnId="{FD427CF0-941F-4C73-9468-C83FE62750CF}">
      <dgm:prSet/>
      <dgm:spPr/>
      <dgm:t>
        <a:bodyPr/>
        <a:lstStyle/>
        <a:p>
          <a:endParaRPr lang="en-US"/>
        </a:p>
      </dgm:t>
    </dgm:pt>
    <dgm:pt modelId="{484C5D62-2BC1-4D90-8268-FF2A1E2F3493}">
      <dgm:prSet phldrT="[Text]" custT="1"/>
      <dgm:spPr/>
      <dgm:t>
        <a:bodyPr/>
        <a:lstStyle/>
        <a:p>
          <a:r>
            <a:rPr lang="en-US" sz="1600" dirty="0" smtClean="0">
              <a:solidFill>
                <a:schemeClr val="bg2">
                  <a:lumMod val="25000"/>
                </a:schemeClr>
              </a:solidFill>
            </a:rPr>
            <a:t>1</a:t>
          </a:r>
          <a:r>
            <a:rPr lang="en-US" sz="1600" baseline="30000" dirty="0" smtClean="0">
              <a:solidFill>
                <a:schemeClr val="bg2">
                  <a:lumMod val="25000"/>
                </a:schemeClr>
              </a:solidFill>
            </a:rPr>
            <a:t>st</a:t>
          </a:r>
          <a:r>
            <a:rPr lang="en-US" sz="1600" dirty="0" smtClean="0">
              <a:solidFill>
                <a:schemeClr val="bg2">
                  <a:lumMod val="25000"/>
                </a:schemeClr>
              </a:solidFill>
            </a:rPr>
            <a:t> two frames are unrelated to evoke tension and a question.</a:t>
          </a:r>
          <a:endParaRPr lang="en-US" sz="1600" dirty="0">
            <a:solidFill>
              <a:schemeClr val="bg2">
                <a:lumMod val="25000"/>
              </a:schemeClr>
            </a:solidFill>
          </a:endParaRPr>
        </a:p>
      </dgm:t>
    </dgm:pt>
    <dgm:pt modelId="{692CC8E2-B264-48C7-A92B-1E7D2D6997CB}" type="parTrans" cxnId="{6BFC3650-E7EA-4A3B-8046-77DF76B0E072}">
      <dgm:prSet/>
      <dgm:spPr/>
      <dgm:t>
        <a:bodyPr/>
        <a:lstStyle/>
        <a:p>
          <a:endParaRPr lang="en-US"/>
        </a:p>
      </dgm:t>
    </dgm:pt>
    <dgm:pt modelId="{5C2216DB-F74C-4A2E-ABEE-9BAC660225C0}" type="sibTrans" cxnId="{6BFC3650-E7EA-4A3B-8046-77DF76B0E072}">
      <dgm:prSet/>
      <dgm:spPr/>
      <dgm:t>
        <a:bodyPr/>
        <a:lstStyle/>
        <a:p>
          <a:endParaRPr lang="en-US"/>
        </a:p>
      </dgm:t>
    </dgm:pt>
    <dgm:pt modelId="{6D3CB8A8-6CD8-42E2-AFF5-8409F3DF2A5F}">
      <dgm:prSet phldrT="[Text]"/>
      <dgm:spPr/>
      <dgm:t>
        <a:bodyPr/>
        <a:lstStyle/>
        <a:p>
          <a:r>
            <a:rPr lang="en-US" dirty="0" smtClean="0"/>
            <a:t>Framing</a:t>
          </a:r>
          <a:endParaRPr lang="en-US" dirty="0"/>
        </a:p>
      </dgm:t>
    </dgm:pt>
    <dgm:pt modelId="{B168C4A2-7DE7-43AC-B5D2-54AFB0383951}" type="parTrans" cxnId="{C7A53EB1-5719-4D1E-BAC6-CBE896A15E2F}">
      <dgm:prSet/>
      <dgm:spPr/>
      <dgm:t>
        <a:bodyPr/>
        <a:lstStyle/>
        <a:p>
          <a:endParaRPr lang="en-US"/>
        </a:p>
      </dgm:t>
    </dgm:pt>
    <dgm:pt modelId="{B0028844-BCDE-4613-B614-887E451E9466}" type="sibTrans" cxnId="{C7A53EB1-5719-4D1E-BAC6-CBE896A15E2F}">
      <dgm:prSet/>
      <dgm:spPr/>
      <dgm:t>
        <a:bodyPr/>
        <a:lstStyle/>
        <a:p>
          <a:endParaRPr lang="en-US"/>
        </a:p>
      </dgm:t>
    </dgm:pt>
    <dgm:pt modelId="{F4E71CB8-E295-4E5B-B1CD-8FA2C04E07A6}">
      <dgm:prSet phldrT="[Text]" custT="1"/>
      <dgm:spPr/>
      <dgm:t>
        <a:bodyPr/>
        <a:lstStyle/>
        <a:p>
          <a:r>
            <a:rPr lang="en-US" sz="1400" dirty="0" smtClean="0"/>
            <a:t>Frame captures and controls what the viewer looks at in a slide, shot, or animated graphic sequence.</a:t>
          </a:r>
          <a:endParaRPr lang="en-US" sz="1400" dirty="0"/>
        </a:p>
      </dgm:t>
    </dgm:pt>
    <dgm:pt modelId="{E3DA0A52-B158-4378-A114-4E904593DC79}" type="parTrans" cxnId="{70DC059D-EAD4-4BFF-81E5-3E1A30140C62}">
      <dgm:prSet/>
      <dgm:spPr/>
      <dgm:t>
        <a:bodyPr/>
        <a:lstStyle/>
        <a:p>
          <a:endParaRPr lang="en-US"/>
        </a:p>
      </dgm:t>
    </dgm:pt>
    <dgm:pt modelId="{06566E14-DFDC-498B-BC0F-2C56CAF42879}" type="sibTrans" cxnId="{70DC059D-EAD4-4BFF-81E5-3E1A30140C62}">
      <dgm:prSet/>
      <dgm:spPr/>
      <dgm:t>
        <a:bodyPr/>
        <a:lstStyle/>
        <a:p>
          <a:endParaRPr lang="en-US"/>
        </a:p>
      </dgm:t>
    </dgm:pt>
    <dgm:pt modelId="{22708B17-A32B-4E9C-98B2-5ED33BC8A26F}">
      <dgm:prSet phldrT="[Text]" custT="1"/>
      <dgm:spPr/>
      <dgm:t>
        <a:bodyPr/>
        <a:lstStyle/>
        <a:p>
          <a:r>
            <a:rPr lang="en-US" sz="1400" dirty="0" smtClean="0"/>
            <a:t>Transitions between shots adds to the frame. (based on content, perspective).</a:t>
          </a:r>
          <a:endParaRPr lang="en-US" sz="1400" dirty="0"/>
        </a:p>
      </dgm:t>
    </dgm:pt>
    <dgm:pt modelId="{C41F9C33-3DEB-459C-B7C2-26CA9BED3490}" type="parTrans" cxnId="{F696C94D-8588-41BF-9AD5-28B1DD994E47}">
      <dgm:prSet/>
      <dgm:spPr/>
      <dgm:t>
        <a:bodyPr/>
        <a:lstStyle/>
        <a:p>
          <a:endParaRPr lang="en-US"/>
        </a:p>
      </dgm:t>
    </dgm:pt>
    <dgm:pt modelId="{4903A205-0E3C-4389-A267-3E22303D4483}" type="sibTrans" cxnId="{F696C94D-8588-41BF-9AD5-28B1DD994E47}">
      <dgm:prSet/>
      <dgm:spPr/>
      <dgm:t>
        <a:bodyPr/>
        <a:lstStyle/>
        <a:p>
          <a:endParaRPr lang="en-US"/>
        </a:p>
      </dgm:t>
    </dgm:pt>
    <dgm:pt modelId="{625329DF-96CA-4E7D-A15C-AD5228872296}">
      <dgm:prSet phldrT="[Text]"/>
      <dgm:spPr/>
      <dgm:t>
        <a:bodyPr/>
        <a:lstStyle/>
        <a:p>
          <a:r>
            <a:rPr lang="en-US" dirty="0" smtClean="0"/>
            <a:t>Directing  Attention</a:t>
          </a:r>
          <a:endParaRPr lang="en-US" dirty="0"/>
        </a:p>
      </dgm:t>
    </dgm:pt>
    <dgm:pt modelId="{EAB16462-C3E5-4B11-B63E-BF13C23B9053}" type="parTrans" cxnId="{443D6FD1-8009-4623-A794-DC36742CE50B}">
      <dgm:prSet/>
      <dgm:spPr/>
      <dgm:t>
        <a:bodyPr/>
        <a:lstStyle/>
        <a:p>
          <a:endParaRPr lang="en-US"/>
        </a:p>
      </dgm:t>
    </dgm:pt>
    <dgm:pt modelId="{610056D7-DE3F-4B3D-8FAD-E39BC313A845}" type="sibTrans" cxnId="{443D6FD1-8009-4623-A794-DC36742CE50B}">
      <dgm:prSet/>
      <dgm:spPr/>
      <dgm:t>
        <a:bodyPr/>
        <a:lstStyle/>
        <a:p>
          <a:endParaRPr lang="en-US"/>
        </a:p>
      </dgm:t>
    </dgm:pt>
    <dgm:pt modelId="{662CF06A-DDB3-4521-979B-519A6B0C7B38}">
      <dgm:prSet phldrT="[Text]" custT="1"/>
      <dgm:spPr/>
      <dgm:t>
        <a:bodyPr/>
        <a:lstStyle/>
        <a:p>
          <a:r>
            <a:rPr lang="en-US" sz="1600" dirty="0" smtClean="0"/>
            <a:t>Attention is limited to 4 targets that can be tracked (FINST’s– fingers of instantiation.</a:t>
          </a:r>
          <a:endParaRPr lang="en-US" sz="1600" dirty="0"/>
        </a:p>
      </dgm:t>
    </dgm:pt>
    <dgm:pt modelId="{325BB0B4-25B9-4E3C-BE55-6C52C5A253F5}" type="parTrans" cxnId="{901B338E-EF0F-4D24-810C-7776B6DFC190}">
      <dgm:prSet/>
      <dgm:spPr/>
      <dgm:t>
        <a:bodyPr/>
        <a:lstStyle/>
        <a:p>
          <a:endParaRPr lang="en-US"/>
        </a:p>
      </dgm:t>
    </dgm:pt>
    <dgm:pt modelId="{832D9468-98FB-406C-AA58-76A784D732D5}" type="sibTrans" cxnId="{901B338E-EF0F-4D24-810C-7776B6DFC190}">
      <dgm:prSet/>
      <dgm:spPr/>
      <dgm:t>
        <a:bodyPr/>
        <a:lstStyle/>
        <a:p>
          <a:endParaRPr lang="en-US"/>
        </a:p>
      </dgm:t>
    </dgm:pt>
    <dgm:pt modelId="{B62A5022-FFCE-4B72-8E01-6AC82C0E93F2}">
      <dgm:prSet phldrT="[Text]" custT="1"/>
      <dgm:spPr/>
      <dgm:t>
        <a:bodyPr/>
        <a:lstStyle/>
        <a:p>
          <a:r>
            <a:rPr lang="en-US" sz="1600" dirty="0" smtClean="0"/>
            <a:t>Depth of field can be used to direct attention in a frame.</a:t>
          </a:r>
          <a:endParaRPr lang="en-US" sz="1600" dirty="0"/>
        </a:p>
      </dgm:t>
    </dgm:pt>
    <dgm:pt modelId="{6C56860A-0548-48A9-8A5E-694F3378656E}" type="parTrans" cxnId="{565B3D3E-F4CE-4A9D-9CBF-DF17DCF7AE25}">
      <dgm:prSet/>
      <dgm:spPr/>
      <dgm:t>
        <a:bodyPr/>
        <a:lstStyle/>
        <a:p>
          <a:endParaRPr lang="en-US"/>
        </a:p>
      </dgm:t>
    </dgm:pt>
    <dgm:pt modelId="{42780FFF-45B3-4E1D-AE95-E47CE2F3F63E}" type="sibTrans" cxnId="{565B3D3E-F4CE-4A9D-9CBF-DF17DCF7AE25}">
      <dgm:prSet/>
      <dgm:spPr/>
      <dgm:t>
        <a:bodyPr/>
        <a:lstStyle/>
        <a:p>
          <a:endParaRPr lang="en-US"/>
        </a:p>
      </dgm:t>
    </dgm:pt>
    <dgm:pt modelId="{AA810B6B-54F5-4462-8932-2251D80F63D7}">
      <dgm:prSet phldrT="[Text]" custT="1"/>
      <dgm:spPr/>
      <dgm:t>
        <a:bodyPr/>
        <a:lstStyle/>
        <a:p>
          <a:r>
            <a:rPr lang="en-US" sz="1600" dirty="0" smtClean="0">
              <a:solidFill>
                <a:schemeClr val="bg2">
                  <a:lumMod val="25000"/>
                </a:schemeClr>
              </a:solidFill>
            </a:rPr>
            <a:t>Last frame provides the 1 to 2 link and resolution.</a:t>
          </a:r>
          <a:endParaRPr lang="en-US" sz="1600" dirty="0">
            <a:solidFill>
              <a:schemeClr val="bg2">
                <a:lumMod val="25000"/>
              </a:schemeClr>
            </a:solidFill>
          </a:endParaRPr>
        </a:p>
      </dgm:t>
    </dgm:pt>
    <dgm:pt modelId="{099FDE1B-68E0-4E1B-8946-DC861BD49203}" type="parTrans" cxnId="{F457FEBC-D594-4A0A-8D77-8DBC9BBA429A}">
      <dgm:prSet/>
      <dgm:spPr/>
      <dgm:t>
        <a:bodyPr/>
        <a:lstStyle/>
        <a:p>
          <a:endParaRPr lang="en-US"/>
        </a:p>
      </dgm:t>
    </dgm:pt>
    <dgm:pt modelId="{443302F2-E99C-462E-964A-FDB103A6606A}" type="sibTrans" cxnId="{F457FEBC-D594-4A0A-8D77-8DBC9BBA429A}">
      <dgm:prSet/>
      <dgm:spPr/>
      <dgm:t>
        <a:bodyPr/>
        <a:lstStyle/>
        <a:p>
          <a:endParaRPr lang="en-US"/>
        </a:p>
      </dgm:t>
    </dgm:pt>
    <dgm:pt modelId="{2F963D64-D798-4414-8F83-9661EC23CBF0}">
      <dgm:prSet phldrT="[Text]" custT="1"/>
      <dgm:spPr/>
      <dgm:t>
        <a:bodyPr/>
        <a:lstStyle/>
        <a:p>
          <a:r>
            <a:rPr lang="en-US" sz="1600" dirty="0" smtClean="0">
              <a:solidFill>
                <a:schemeClr val="bg2">
                  <a:lumMod val="25000"/>
                </a:schemeClr>
              </a:solidFill>
            </a:rPr>
            <a:t>Frames 1 – 3 lead to a new question; and so on.</a:t>
          </a:r>
          <a:endParaRPr lang="en-US" sz="1600" dirty="0">
            <a:solidFill>
              <a:schemeClr val="bg2">
                <a:lumMod val="25000"/>
              </a:schemeClr>
            </a:solidFill>
          </a:endParaRPr>
        </a:p>
      </dgm:t>
    </dgm:pt>
    <dgm:pt modelId="{12A9CA6C-B20A-41FA-9D2E-F40E224CE777}" type="parTrans" cxnId="{3D0C5D02-D985-4459-8C60-653A8A2998B4}">
      <dgm:prSet/>
      <dgm:spPr/>
      <dgm:t>
        <a:bodyPr/>
        <a:lstStyle/>
        <a:p>
          <a:endParaRPr lang="en-US"/>
        </a:p>
      </dgm:t>
    </dgm:pt>
    <dgm:pt modelId="{636C4D29-7F7F-474E-A86D-F413D63E89CA}" type="sibTrans" cxnId="{3D0C5D02-D985-4459-8C60-653A8A2998B4}">
      <dgm:prSet/>
      <dgm:spPr/>
      <dgm:t>
        <a:bodyPr/>
        <a:lstStyle/>
        <a:p>
          <a:endParaRPr lang="en-US"/>
        </a:p>
      </dgm:t>
    </dgm:pt>
    <dgm:pt modelId="{456EAB9C-161E-4DA4-A2BC-C4E14462D868}">
      <dgm:prSet phldrT="[Text]" custT="1"/>
      <dgm:spPr/>
      <dgm:t>
        <a:bodyPr/>
        <a:lstStyle/>
        <a:p>
          <a:r>
            <a:rPr lang="en-US" sz="1400" dirty="0" smtClean="0">
              <a:hlinkClick xmlns:r="http://schemas.openxmlformats.org/officeDocument/2006/relationships" r:id="rId1"/>
            </a:rPr>
            <a:t>http://vimeo.com/10990804</a:t>
          </a:r>
          <a:endParaRPr lang="en-US" sz="1400" dirty="0"/>
        </a:p>
      </dgm:t>
    </dgm:pt>
    <dgm:pt modelId="{C0722252-4F44-4BEA-BACD-ACA8816E631F}" type="parTrans" cxnId="{551857C6-353E-446D-AB70-DE3CAA87FABD}">
      <dgm:prSet/>
      <dgm:spPr/>
      <dgm:t>
        <a:bodyPr/>
        <a:lstStyle/>
        <a:p>
          <a:endParaRPr lang="en-US"/>
        </a:p>
      </dgm:t>
    </dgm:pt>
    <dgm:pt modelId="{D4F04674-4CC0-429C-9998-D8968356FF7C}" type="sibTrans" cxnId="{551857C6-353E-446D-AB70-DE3CAA87FABD}">
      <dgm:prSet/>
      <dgm:spPr/>
      <dgm:t>
        <a:bodyPr/>
        <a:lstStyle/>
        <a:p>
          <a:endParaRPr lang="en-US"/>
        </a:p>
      </dgm:t>
    </dgm:pt>
    <dgm:pt modelId="{1AC5E070-48F0-457D-95C5-681621D18723}">
      <dgm:prSet phldrT="[Text]" custT="1"/>
      <dgm:spPr/>
      <dgm:t>
        <a:bodyPr/>
        <a:lstStyle/>
        <a:p>
          <a:r>
            <a:rPr lang="en-US" sz="1600" dirty="0" smtClean="0"/>
            <a:t>A fixation can target 1 object; 3 others can receive attention in the visual field.</a:t>
          </a:r>
          <a:endParaRPr lang="en-US" sz="1600" dirty="0"/>
        </a:p>
      </dgm:t>
    </dgm:pt>
    <dgm:pt modelId="{8378E6E1-C589-4204-9EDD-673539E33080}" type="parTrans" cxnId="{9DBC0396-15CF-4811-99CF-61A1874ED793}">
      <dgm:prSet/>
      <dgm:spPr/>
      <dgm:t>
        <a:bodyPr/>
        <a:lstStyle/>
        <a:p>
          <a:endParaRPr lang="en-US"/>
        </a:p>
      </dgm:t>
    </dgm:pt>
    <dgm:pt modelId="{1E73DEA3-4AF6-4D28-B4FB-EC3D0266BDED}" type="sibTrans" cxnId="{9DBC0396-15CF-4811-99CF-61A1874ED793}">
      <dgm:prSet/>
      <dgm:spPr/>
      <dgm:t>
        <a:bodyPr/>
        <a:lstStyle/>
        <a:p>
          <a:endParaRPr lang="en-US"/>
        </a:p>
      </dgm:t>
    </dgm:pt>
    <dgm:pt modelId="{39D6D41C-C608-4EB0-8FE6-EB14289006B3}">
      <dgm:prSet phldrT="[Text]" custT="1"/>
      <dgm:spPr/>
      <dgm:t>
        <a:bodyPr/>
        <a:lstStyle/>
        <a:p>
          <a:r>
            <a:rPr lang="en-US" sz="1400" dirty="0" smtClean="0"/>
            <a:t>Previous frames set the visual queries for the next frame.</a:t>
          </a:r>
          <a:endParaRPr lang="en-US" sz="1400" dirty="0"/>
        </a:p>
      </dgm:t>
    </dgm:pt>
    <dgm:pt modelId="{C126FC57-516C-4D05-8BA5-4D78827E22F9}" type="parTrans" cxnId="{69A3A10A-CF74-41D8-9ACF-A3C9F7E01F36}">
      <dgm:prSet/>
      <dgm:spPr/>
    </dgm:pt>
    <dgm:pt modelId="{8C83B9BC-B625-4376-9E6A-8123576E4E72}" type="sibTrans" cxnId="{69A3A10A-CF74-41D8-9ACF-A3C9F7E01F36}">
      <dgm:prSet/>
      <dgm:spPr/>
    </dgm:pt>
    <dgm:pt modelId="{76CEAE1C-2A8A-4AE7-ABBE-4C4FF6D7E117}">
      <dgm:prSet phldrT="[Text]" custT="1"/>
      <dgm:spPr/>
      <dgm:t>
        <a:bodyPr/>
        <a:lstStyle/>
        <a:p>
          <a:r>
            <a:rPr lang="en-US" sz="1400" dirty="0" smtClean="0"/>
            <a:t>Transition from shot-shot must avoid disorientation.</a:t>
          </a:r>
          <a:endParaRPr lang="en-US" sz="1400" dirty="0"/>
        </a:p>
      </dgm:t>
    </dgm:pt>
    <dgm:pt modelId="{457EADA0-83C5-43A0-918E-8B28A2C8CF8A}" type="parTrans" cxnId="{851FEF6B-C344-4098-A17F-3BD1B548EAA5}">
      <dgm:prSet/>
      <dgm:spPr/>
    </dgm:pt>
    <dgm:pt modelId="{478F0422-4CCC-4252-B993-2C7F0C581B63}" type="sibTrans" cxnId="{851FEF6B-C344-4098-A17F-3BD1B548EAA5}">
      <dgm:prSet/>
      <dgm:spPr/>
    </dgm:pt>
    <dgm:pt modelId="{86FF64CC-9D65-4A8A-A743-6592F3411817}" type="pres">
      <dgm:prSet presAssocID="{EF7FA616-873C-451C-AAE6-C1B536DF0780}" presName="linearFlow" presStyleCnt="0">
        <dgm:presLayoutVars>
          <dgm:dir/>
          <dgm:animLvl val="lvl"/>
          <dgm:resizeHandles/>
        </dgm:presLayoutVars>
      </dgm:prSet>
      <dgm:spPr/>
      <dgm:t>
        <a:bodyPr/>
        <a:lstStyle/>
        <a:p>
          <a:endParaRPr lang="en-US"/>
        </a:p>
      </dgm:t>
    </dgm:pt>
    <dgm:pt modelId="{2B5B9981-D9F1-46F7-83D0-9F51EC8462A5}" type="pres">
      <dgm:prSet presAssocID="{5EEF69FD-B674-49DC-9FBA-28DB6644425F}" presName="compositeNode" presStyleCnt="0">
        <dgm:presLayoutVars>
          <dgm:bulletEnabled val="1"/>
        </dgm:presLayoutVars>
      </dgm:prSet>
      <dgm:spPr/>
    </dgm:pt>
    <dgm:pt modelId="{3AE8C80F-13B0-4CB3-820A-7F3CA1EEC70C}" type="pres">
      <dgm:prSet presAssocID="{5EEF69FD-B674-49DC-9FBA-28DB6644425F}" presName="image" presStyleLbl="fgImgPlace1" presStyleIdx="0" presStyleCnt="3"/>
      <dgm:spPr>
        <a:blipFill rotWithShape="0">
          <a:blip xmlns:r="http://schemas.openxmlformats.org/officeDocument/2006/relationships" r:embed="rId2"/>
          <a:stretch>
            <a:fillRect/>
          </a:stretch>
        </a:blipFill>
      </dgm:spPr>
    </dgm:pt>
    <dgm:pt modelId="{B8A1AADE-4FF5-48A0-88C4-1748CC2C6032}" type="pres">
      <dgm:prSet presAssocID="{5EEF69FD-B674-49DC-9FBA-28DB6644425F}" presName="childNode" presStyleLbl="node1" presStyleIdx="0" presStyleCnt="3">
        <dgm:presLayoutVars>
          <dgm:bulletEnabled val="1"/>
        </dgm:presLayoutVars>
      </dgm:prSet>
      <dgm:spPr/>
      <dgm:t>
        <a:bodyPr/>
        <a:lstStyle/>
        <a:p>
          <a:endParaRPr lang="en-US"/>
        </a:p>
      </dgm:t>
    </dgm:pt>
    <dgm:pt modelId="{59F877D5-078E-4E52-9132-9769EC0C8833}" type="pres">
      <dgm:prSet presAssocID="{5EEF69FD-B674-49DC-9FBA-28DB6644425F}" presName="parentNode" presStyleLbl="revTx" presStyleIdx="0" presStyleCnt="3">
        <dgm:presLayoutVars>
          <dgm:chMax val="0"/>
          <dgm:bulletEnabled val="1"/>
        </dgm:presLayoutVars>
      </dgm:prSet>
      <dgm:spPr/>
      <dgm:t>
        <a:bodyPr/>
        <a:lstStyle/>
        <a:p>
          <a:endParaRPr lang="en-US"/>
        </a:p>
      </dgm:t>
    </dgm:pt>
    <dgm:pt modelId="{4BFD3292-791A-4457-A674-BE170D177EC0}" type="pres">
      <dgm:prSet presAssocID="{F7EFC0A0-52CD-4432-BDF3-29EF48B7E52A}" presName="sibTrans" presStyleCnt="0"/>
      <dgm:spPr/>
    </dgm:pt>
    <dgm:pt modelId="{F4B5280F-D4BF-4FFC-9D3B-4627D35B3079}" type="pres">
      <dgm:prSet presAssocID="{6D3CB8A8-6CD8-42E2-AFF5-8409F3DF2A5F}" presName="compositeNode" presStyleCnt="0">
        <dgm:presLayoutVars>
          <dgm:bulletEnabled val="1"/>
        </dgm:presLayoutVars>
      </dgm:prSet>
      <dgm:spPr/>
    </dgm:pt>
    <dgm:pt modelId="{98B1AA9B-DD26-4504-BF55-F44FF83E97DD}" type="pres">
      <dgm:prSet presAssocID="{6D3CB8A8-6CD8-42E2-AFF5-8409F3DF2A5F}" presName="image" presStyleLbl="fgImgPlace1" presStyleIdx="1" presStyleCnt="3"/>
      <dgm:spPr>
        <a:blipFill rotWithShape="0">
          <a:blip xmlns:r="http://schemas.openxmlformats.org/officeDocument/2006/relationships" r:embed="rId3"/>
          <a:stretch>
            <a:fillRect/>
          </a:stretch>
        </a:blipFill>
      </dgm:spPr>
    </dgm:pt>
    <dgm:pt modelId="{E36448E2-8EC2-4F9E-BEAD-EB2187BC066A}" type="pres">
      <dgm:prSet presAssocID="{6D3CB8A8-6CD8-42E2-AFF5-8409F3DF2A5F}" presName="childNode" presStyleLbl="node1" presStyleIdx="1" presStyleCnt="3">
        <dgm:presLayoutVars>
          <dgm:bulletEnabled val="1"/>
        </dgm:presLayoutVars>
      </dgm:prSet>
      <dgm:spPr/>
      <dgm:t>
        <a:bodyPr/>
        <a:lstStyle/>
        <a:p>
          <a:endParaRPr lang="en-US"/>
        </a:p>
      </dgm:t>
    </dgm:pt>
    <dgm:pt modelId="{ADE0BC10-C791-4A8C-B039-2647C3BFA8AC}" type="pres">
      <dgm:prSet presAssocID="{6D3CB8A8-6CD8-42E2-AFF5-8409F3DF2A5F}" presName="parentNode" presStyleLbl="revTx" presStyleIdx="1" presStyleCnt="3">
        <dgm:presLayoutVars>
          <dgm:chMax val="0"/>
          <dgm:bulletEnabled val="1"/>
        </dgm:presLayoutVars>
      </dgm:prSet>
      <dgm:spPr/>
      <dgm:t>
        <a:bodyPr/>
        <a:lstStyle/>
        <a:p>
          <a:endParaRPr lang="en-US"/>
        </a:p>
      </dgm:t>
    </dgm:pt>
    <dgm:pt modelId="{3613C764-43EA-419B-AD19-B61D4691D5EB}" type="pres">
      <dgm:prSet presAssocID="{B0028844-BCDE-4613-B614-887E451E9466}" presName="sibTrans" presStyleCnt="0"/>
      <dgm:spPr/>
    </dgm:pt>
    <dgm:pt modelId="{DCE6B89A-67FA-47B5-A296-969C47D789CF}" type="pres">
      <dgm:prSet presAssocID="{625329DF-96CA-4E7D-A15C-AD5228872296}" presName="compositeNode" presStyleCnt="0">
        <dgm:presLayoutVars>
          <dgm:bulletEnabled val="1"/>
        </dgm:presLayoutVars>
      </dgm:prSet>
      <dgm:spPr/>
    </dgm:pt>
    <dgm:pt modelId="{ADC1F0D1-7C9E-4543-92C3-2E810433CE47}" type="pres">
      <dgm:prSet presAssocID="{625329DF-96CA-4E7D-A15C-AD5228872296}" presName="image" presStyleLbl="fgImgPlace1" presStyleIdx="2" presStyleCnt="3"/>
      <dgm:spPr>
        <a:blipFill rotWithShape="0">
          <a:blip xmlns:r="http://schemas.openxmlformats.org/officeDocument/2006/relationships" r:embed="rId4"/>
          <a:stretch>
            <a:fillRect/>
          </a:stretch>
        </a:blipFill>
      </dgm:spPr>
    </dgm:pt>
    <dgm:pt modelId="{81C08F2C-94C7-49D1-80F1-88A30B48A0FC}" type="pres">
      <dgm:prSet presAssocID="{625329DF-96CA-4E7D-A15C-AD5228872296}" presName="childNode" presStyleLbl="node1" presStyleIdx="2" presStyleCnt="3">
        <dgm:presLayoutVars>
          <dgm:bulletEnabled val="1"/>
        </dgm:presLayoutVars>
      </dgm:prSet>
      <dgm:spPr/>
      <dgm:t>
        <a:bodyPr/>
        <a:lstStyle/>
        <a:p>
          <a:endParaRPr lang="en-US"/>
        </a:p>
      </dgm:t>
    </dgm:pt>
    <dgm:pt modelId="{DDA5D261-0994-4FFF-8466-E4FFF13AB783}" type="pres">
      <dgm:prSet presAssocID="{625329DF-96CA-4E7D-A15C-AD5228872296}" presName="parentNode" presStyleLbl="revTx" presStyleIdx="2" presStyleCnt="3">
        <dgm:presLayoutVars>
          <dgm:chMax val="0"/>
          <dgm:bulletEnabled val="1"/>
        </dgm:presLayoutVars>
      </dgm:prSet>
      <dgm:spPr/>
      <dgm:t>
        <a:bodyPr/>
        <a:lstStyle/>
        <a:p>
          <a:endParaRPr lang="en-US"/>
        </a:p>
      </dgm:t>
    </dgm:pt>
  </dgm:ptLst>
  <dgm:cxnLst>
    <dgm:cxn modelId="{70DC059D-EAD4-4BFF-81E5-3E1A30140C62}" srcId="{6D3CB8A8-6CD8-42E2-AFF5-8409F3DF2A5F}" destId="{F4E71CB8-E295-4E5B-B1CD-8FA2C04E07A6}" srcOrd="0" destOrd="0" parTransId="{E3DA0A52-B158-4378-A114-4E904593DC79}" sibTransId="{06566E14-DFDC-498B-BC0F-2C56CAF42879}"/>
    <dgm:cxn modelId="{F3A8D403-07C6-406D-A454-522E3D6D41B1}" type="presOf" srcId="{484C5D62-2BC1-4D90-8268-FF2A1E2F3493}" destId="{B8A1AADE-4FF5-48A0-88C4-1748CC2C6032}" srcOrd="0" destOrd="1" presId="urn:microsoft.com/office/officeart/2005/8/layout/hList2"/>
    <dgm:cxn modelId="{21B53370-12A5-41DD-A464-437981E8CD71}" type="presOf" srcId="{1AC5E070-48F0-457D-95C5-681621D18723}" destId="{81C08F2C-94C7-49D1-80F1-88A30B48A0FC}" srcOrd="0" destOrd="1" presId="urn:microsoft.com/office/officeart/2005/8/layout/hList2"/>
    <dgm:cxn modelId="{F696C94D-8588-41BF-9AD5-28B1DD994E47}" srcId="{6D3CB8A8-6CD8-42E2-AFF5-8409F3DF2A5F}" destId="{22708B17-A32B-4E9C-98B2-5ED33BC8A26F}" srcOrd="1" destOrd="0" parTransId="{C41F9C33-3DEB-459C-B7C2-26CA9BED3490}" sibTransId="{4903A205-0E3C-4389-A267-3E22303D4483}"/>
    <dgm:cxn modelId="{9DBC0396-15CF-4811-99CF-61A1874ED793}" srcId="{625329DF-96CA-4E7D-A15C-AD5228872296}" destId="{1AC5E070-48F0-457D-95C5-681621D18723}" srcOrd="1" destOrd="0" parTransId="{8378E6E1-C589-4204-9EDD-673539E33080}" sibTransId="{1E73DEA3-4AF6-4D28-B4FB-EC3D0266BDED}"/>
    <dgm:cxn modelId="{851FEF6B-C344-4098-A17F-3BD1B548EAA5}" srcId="{6D3CB8A8-6CD8-42E2-AFF5-8409F3DF2A5F}" destId="{76CEAE1C-2A8A-4AE7-ABBE-4C4FF6D7E117}" srcOrd="3" destOrd="0" parTransId="{457EADA0-83C5-43A0-918E-8B28A2C8CF8A}" sibTransId="{478F0422-4CCC-4252-B993-2C7F0C581B63}"/>
    <dgm:cxn modelId="{A18603E5-019B-41AA-9CE2-3AF3D09683F8}" type="presOf" srcId="{F4E71CB8-E295-4E5B-B1CD-8FA2C04E07A6}" destId="{E36448E2-8EC2-4F9E-BEAD-EB2187BC066A}" srcOrd="0" destOrd="0" presId="urn:microsoft.com/office/officeart/2005/8/layout/hList2"/>
    <dgm:cxn modelId="{6F301EA9-12C3-4BC5-B512-A2D921743CD8}" type="presOf" srcId="{AA810B6B-54F5-4462-8932-2251D80F63D7}" destId="{B8A1AADE-4FF5-48A0-88C4-1748CC2C6032}" srcOrd="0" destOrd="2" presId="urn:microsoft.com/office/officeart/2005/8/layout/hList2"/>
    <dgm:cxn modelId="{443D6FD1-8009-4623-A794-DC36742CE50B}" srcId="{EF7FA616-873C-451C-AAE6-C1B536DF0780}" destId="{625329DF-96CA-4E7D-A15C-AD5228872296}" srcOrd="2" destOrd="0" parTransId="{EAB16462-C3E5-4B11-B63E-BF13C23B9053}" sibTransId="{610056D7-DE3F-4B3D-8FAD-E39BC313A845}"/>
    <dgm:cxn modelId="{390DBDC2-C7E8-42D4-9537-6E24DC8446DD}" type="presOf" srcId="{EF7FA616-873C-451C-AAE6-C1B536DF0780}" destId="{86FF64CC-9D65-4A8A-A743-6592F3411817}" srcOrd="0" destOrd="0" presId="urn:microsoft.com/office/officeart/2005/8/layout/hList2"/>
    <dgm:cxn modelId="{69A3A10A-CF74-41D8-9ACF-A3C9F7E01F36}" srcId="{6D3CB8A8-6CD8-42E2-AFF5-8409F3DF2A5F}" destId="{39D6D41C-C608-4EB0-8FE6-EB14289006B3}" srcOrd="2" destOrd="0" parTransId="{C126FC57-516C-4D05-8BA5-4D78827E22F9}" sibTransId="{8C83B9BC-B625-4376-9E6A-8123576E4E72}"/>
    <dgm:cxn modelId="{CABB0F17-21B1-498A-A5F3-A4E0D09C2898}" type="presOf" srcId="{625329DF-96CA-4E7D-A15C-AD5228872296}" destId="{DDA5D261-0994-4FFF-8466-E4FFF13AB783}" srcOrd="0" destOrd="0" presId="urn:microsoft.com/office/officeart/2005/8/layout/hList2"/>
    <dgm:cxn modelId="{F13F251E-35C2-4865-9DAB-ACDE900203FF}" type="presOf" srcId="{76CEAE1C-2A8A-4AE7-ABBE-4C4FF6D7E117}" destId="{E36448E2-8EC2-4F9E-BEAD-EB2187BC066A}" srcOrd="0" destOrd="3" presId="urn:microsoft.com/office/officeart/2005/8/layout/hList2"/>
    <dgm:cxn modelId="{32438F96-6F2A-470C-B217-81D41F0022FF}" type="presOf" srcId="{22708B17-A32B-4E9C-98B2-5ED33BC8A26F}" destId="{E36448E2-8EC2-4F9E-BEAD-EB2187BC066A}" srcOrd="0" destOrd="1" presId="urn:microsoft.com/office/officeart/2005/8/layout/hList2"/>
    <dgm:cxn modelId="{2A06E627-26E5-46D9-AE37-6ACCAEB8B808}" type="presOf" srcId="{6F4218BE-7BA7-42E0-A2E1-360099BA6F22}" destId="{B8A1AADE-4FF5-48A0-88C4-1748CC2C6032}" srcOrd="0" destOrd="0" presId="urn:microsoft.com/office/officeart/2005/8/layout/hList2"/>
    <dgm:cxn modelId="{25779A41-269C-4455-9F81-F012E14B0CCB}" type="presOf" srcId="{B62A5022-FFCE-4B72-8E01-6AC82C0E93F2}" destId="{81C08F2C-94C7-49D1-80F1-88A30B48A0FC}" srcOrd="0" destOrd="2" presId="urn:microsoft.com/office/officeart/2005/8/layout/hList2"/>
    <dgm:cxn modelId="{F457FEBC-D594-4A0A-8D77-8DBC9BBA429A}" srcId="{5EEF69FD-B674-49DC-9FBA-28DB6644425F}" destId="{AA810B6B-54F5-4462-8932-2251D80F63D7}" srcOrd="2" destOrd="0" parTransId="{099FDE1B-68E0-4E1B-8946-DC861BD49203}" sibTransId="{443302F2-E99C-462E-964A-FDB103A6606A}"/>
    <dgm:cxn modelId="{5A099943-7633-4174-B407-081118A3E54B}" type="presOf" srcId="{2F963D64-D798-4414-8F83-9661EC23CBF0}" destId="{B8A1AADE-4FF5-48A0-88C4-1748CC2C6032}" srcOrd="0" destOrd="3" presId="urn:microsoft.com/office/officeart/2005/8/layout/hList2"/>
    <dgm:cxn modelId="{C7A53EB1-5719-4D1E-BAC6-CBE896A15E2F}" srcId="{EF7FA616-873C-451C-AAE6-C1B536DF0780}" destId="{6D3CB8A8-6CD8-42E2-AFF5-8409F3DF2A5F}" srcOrd="1" destOrd="0" parTransId="{B168C4A2-7DE7-43AC-B5D2-54AFB0383951}" sibTransId="{B0028844-BCDE-4613-B614-887E451E9466}"/>
    <dgm:cxn modelId="{D26905FF-3905-49C9-A688-B84684EAC1DE}" srcId="{EF7FA616-873C-451C-AAE6-C1B536DF0780}" destId="{5EEF69FD-B674-49DC-9FBA-28DB6644425F}" srcOrd="0" destOrd="0" parTransId="{729A1DBD-1828-49DC-8E37-373EE1DCEBDC}" sibTransId="{F7EFC0A0-52CD-4432-BDF3-29EF48B7E52A}"/>
    <dgm:cxn modelId="{0157DF4F-775C-4440-BB8F-D9FFF6643C03}" type="presOf" srcId="{662CF06A-DDB3-4521-979B-519A6B0C7B38}" destId="{81C08F2C-94C7-49D1-80F1-88A30B48A0FC}" srcOrd="0" destOrd="0" presId="urn:microsoft.com/office/officeart/2005/8/layout/hList2"/>
    <dgm:cxn modelId="{901B338E-EF0F-4D24-810C-7776B6DFC190}" srcId="{625329DF-96CA-4E7D-A15C-AD5228872296}" destId="{662CF06A-DDB3-4521-979B-519A6B0C7B38}" srcOrd="0" destOrd="0" parTransId="{325BB0B4-25B9-4E3C-BE55-6C52C5A253F5}" sibTransId="{832D9468-98FB-406C-AA58-76A784D732D5}"/>
    <dgm:cxn modelId="{3D0C5D02-D985-4459-8C60-653A8A2998B4}" srcId="{5EEF69FD-B674-49DC-9FBA-28DB6644425F}" destId="{2F963D64-D798-4414-8F83-9661EC23CBF0}" srcOrd="3" destOrd="0" parTransId="{12A9CA6C-B20A-41FA-9D2E-F40E224CE777}" sibTransId="{636C4D29-7F7F-474E-A86D-F413D63E89CA}"/>
    <dgm:cxn modelId="{3C0E9D91-CCD6-4E9A-B5B4-A021C5EC1EC0}" type="presOf" srcId="{6D3CB8A8-6CD8-42E2-AFF5-8409F3DF2A5F}" destId="{ADE0BC10-C791-4A8C-B039-2647C3BFA8AC}" srcOrd="0" destOrd="0" presId="urn:microsoft.com/office/officeart/2005/8/layout/hList2"/>
    <dgm:cxn modelId="{6BFC3650-E7EA-4A3B-8046-77DF76B0E072}" srcId="{5EEF69FD-B674-49DC-9FBA-28DB6644425F}" destId="{484C5D62-2BC1-4D90-8268-FF2A1E2F3493}" srcOrd="1" destOrd="0" parTransId="{692CC8E2-B264-48C7-A92B-1E7D2D6997CB}" sibTransId="{5C2216DB-F74C-4A2E-ABEE-9BAC660225C0}"/>
    <dgm:cxn modelId="{565B3D3E-F4CE-4A9D-9CBF-DF17DCF7AE25}" srcId="{625329DF-96CA-4E7D-A15C-AD5228872296}" destId="{B62A5022-FFCE-4B72-8E01-6AC82C0E93F2}" srcOrd="2" destOrd="0" parTransId="{6C56860A-0548-48A9-8A5E-694F3378656E}" sibTransId="{42780FFF-45B3-4E1D-AE95-E47CE2F3F63E}"/>
    <dgm:cxn modelId="{B8119384-C8A3-4FB6-8796-475346227E68}" type="presOf" srcId="{39D6D41C-C608-4EB0-8FE6-EB14289006B3}" destId="{E36448E2-8EC2-4F9E-BEAD-EB2187BC066A}" srcOrd="0" destOrd="2" presId="urn:microsoft.com/office/officeart/2005/8/layout/hList2"/>
    <dgm:cxn modelId="{577C422D-56CB-4306-9B77-9AF068A876D6}" type="presOf" srcId="{456EAB9C-161E-4DA4-A2BC-C4E14462D868}" destId="{E36448E2-8EC2-4F9E-BEAD-EB2187BC066A}" srcOrd="0" destOrd="4" presId="urn:microsoft.com/office/officeart/2005/8/layout/hList2"/>
    <dgm:cxn modelId="{551857C6-353E-446D-AB70-DE3CAA87FABD}" srcId="{6D3CB8A8-6CD8-42E2-AFF5-8409F3DF2A5F}" destId="{456EAB9C-161E-4DA4-A2BC-C4E14462D868}" srcOrd="4" destOrd="0" parTransId="{C0722252-4F44-4BEA-BACD-ACA8816E631F}" sibTransId="{D4F04674-4CC0-429C-9998-D8968356FF7C}"/>
    <dgm:cxn modelId="{FD427CF0-941F-4C73-9468-C83FE62750CF}" srcId="{5EEF69FD-B674-49DC-9FBA-28DB6644425F}" destId="{6F4218BE-7BA7-42E0-A2E1-360099BA6F22}" srcOrd="0" destOrd="0" parTransId="{E0E3ED8E-3E7C-4C60-9AE5-BC0FBF7A340C}" sibTransId="{C6E383F5-AB4D-4635-94E3-6C0D567FAD47}"/>
    <dgm:cxn modelId="{ED6807C2-A40F-451A-95F7-A3E4D9E20BB0}" type="presOf" srcId="{5EEF69FD-B674-49DC-9FBA-28DB6644425F}" destId="{59F877D5-078E-4E52-9132-9769EC0C8833}" srcOrd="0" destOrd="0" presId="urn:microsoft.com/office/officeart/2005/8/layout/hList2"/>
    <dgm:cxn modelId="{EDF9D385-554F-4375-8FD9-FB84918D3C26}" type="presParOf" srcId="{86FF64CC-9D65-4A8A-A743-6592F3411817}" destId="{2B5B9981-D9F1-46F7-83D0-9F51EC8462A5}" srcOrd="0" destOrd="0" presId="urn:microsoft.com/office/officeart/2005/8/layout/hList2"/>
    <dgm:cxn modelId="{BB9563B9-7CA9-4DAA-8446-8248964E0D3D}" type="presParOf" srcId="{2B5B9981-D9F1-46F7-83D0-9F51EC8462A5}" destId="{3AE8C80F-13B0-4CB3-820A-7F3CA1EEC70C}" srcOrd="0" destOrd="0" presId="urn:microsoft.com/office/officeart/2005/8/layout/hList2"/>
    <dgm:cxn modelId="{87DE329F-1574-4A69-9CDC-46775ED3120F}" type="presParOf" srcId="{2B5B9981-D9F1-46F7-83D0-9F51EC8462A5}" destId="{B8A1AADE-4FF5-48A0-88C4-1748CC2C6032}" srcOrd="1" destOrd="0" presId="urn:microsoft.com/office/officeart/2005/8/layout/hList2"/>
    <dgm:cxn modelId="{265C8A1E-D05A-4864-8DAD-0849808F27E8}" type="presParOf" srcId="{2B5B9981-D9F1-46F7-83D0-9F51EC8462A5}" destId="{59F877D5-078E-4E52-9132-9769EC0C8833}" srcOrd="2" destOrd="0" presId="urn:microsoft.com/office/officeart/2005/8/layout/hList2"/>
    <dgm:cxn modelId="{6B7C2F36-B250-491C-835F-761D8C8949D1}" type="presParOf" srcId="{86FF64CC-9D65-4A8A-A743-6592F3411817}" destId="{4BFD3292-791A-4457-A674-BE170D177EC0}" srcOrd="1" destOrd="0" presId="urn:microsoft.com/office/officeart/2005/8/layout/hList2"/>
    <dgm:cxn modelId="{F26BB1F7-CB48-4C19-8487-155278F23BD4}" type="presParOf" srcId="{86FF64CC-9D65-4A8A-A743-6592F3411817}" destId="{F4B5280F-D4BF-4FFC-9D3B-4627D35B3079}" srcOrd="2" destOrd="0" presId="urn:microsoft.com/office/officeart/2005/8/layout/hList2"/>
    <dgm:cxn modelId="{37CB5813-8AD3-4021-8A61-E2EF30745292}" type="presParOf" srcId="{F4B5280F-D4BF-4FFC-9D3B-4627D35B3079}" destId="{98B1AA9B-DD26-4504-BF55-F44FF83E97DD}" srcOrd="0" destOrd="0" presId="urn:microsoft.com/office/officeart/2005/8/layout/hList2"/>
    <dgm:cxn modelId="{2877585D-6350-4068-9A90-BB5200715387}" type="presParOf" srcId="{F4B5280F-D4BF-4FFC-9D3B-4627D35B3079}" destId="{E36448E2-8EC2-4F9E-BEAD-EB2187BC066A}" srcOrd="1" destOrd="0" presId="urn:microsoft.com/office/officeart/2005/8/layout/hList2"/>
    <dgm:cxn modelId="{162DEFA9-BBD3-41CB-8D28-154868160AB4}" type="presParOf" srcId="{F4B5280F-D4BF-4FFC-9D3B-4627D35B3079}" destId="{ADE0BC10-C791-4A8C-B039-2647C3BFA8AC}" srcOrd="2" destOrd="0" presId="urn:microsoft.com/office/officeart/2005/8/layout/hList2"/>
    <dgm:cxn modelId="{368790F1-04D0-4D20-B2F4-DA952B6CD242}" type="presParOf" srcId="{86FF64CC-9D65-4A8A-A743-6592F3411817}" destId="{3613C764-43EA-419B-AD19-B61D4691D5EB}" srcOrd="3" destOrd="0" presId="urn:microsoft.com/office/officeart/2005/8/layout/hList2"/>
    <dgm:cxn modelId="{802CA30B-AB36-490D-86A5-BFC6D21E4EAD}" type="presParOf" srcId="{86FF64CC-9D65-4A8A-A743-6592F3411817}" destId="{DCE6B89A-67FA-47B5-A296-969C47D789CF}" srcOrd="4" destOrd="0" presId="urn:microsoft.com/office/officeart/2005/8/layout/hList2"/>
    <dgm:cxn modelId="{081DE06F-4D51-4EFE-A0A0-8887BD60307D}" type="presParOf" srcId="{DCE6B89A-67FA-47B5-A296-969C47D789CF}" destId="{ADC1F0D1-7C9E-4543-92C3-2E810433CE47}" srcOrd="0" destOrd="0" presId="urn:microsoft.com/office/officeart/2005/8/layout/hList2"/>
    <dgm:cxn modelId="{FF34442C-CAFF-404D-9B4E-E22CC11BC3ED}" type="presParOf" srcId="{DCE6B89A-67FA-47B5-A296-969C47D789CF}" destId="{81C08F2C-94C7-49D1-80F1-88A30B48A0FC}" srcOrd="1" destOrd="0" presId="urn:microsoft.com/office/officeart/2005/8/layout/hList2"/>
    <dgm:cxn modelId="{147404A5-CBE5-47E9-BC3B-CA5EB8258073}" type="presParOf" srcId="{DCE6B89A-67FA-47B5-A296-969C47D789CF}" destId="{DDA5D261-0994-4FFF-8466-E4FFF13AB783}" srcOrd="2" destOrd="0" presId="urn:microsoft.com/office/officeart/2005/8/layout/h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E80E63-EB21-4BEB-9EE4-034FDD2207BA}">
      <dsp:nvSpPr>
        <dsp:cNvPr id="0" name=""/>
        <dsp:cNvSpPr/>
      </dsp:nvSpPr>
      <dsp:spPr>
        <a:xfrm>
          <a:off x="0" y="0"/>
          <a:ext cx="6096000" cy="1219200"/>
        </a:xfrm>
        <a:prstGeom prst="rect">
          <a:avLst/>
        </a:prstGeom>
        <a:solidFill>
          <a:schemeClr val="accent2">
            <a:shade val="90000"/>
            <a:hueOff val="0"/>
            <a:satOff val="0"/>
            <a:lumOff val="0"/>
            <a:alphaOff val="0"/>
          </a:schemeClr>
        </a:solidFill>
        <a:ln>
          <a:noFill/>
        </a:ln>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accent2">
              <a:shade val="90000"/>
              <a:hueOff val="0"/>
              <a:satOff val="0"/>
              <a:lumOff val="0"/>
              <a:alphaOff val="0"/>
            </a:schemeClr>
          </a:contourClr>
        </a:sp3d>
      </dsp:spPr>
      <dsp:style>
        <a:lnRef idx="0">
          <a:scrgbClr r="0" g="0" b="0"/>
        </a:lnRef>
        <a:fillRef idx="1">
          <a:scrgbClr r="0" g="0" b="0"/>
        </a:fillRef>
        <a:effectRef idx="3">
          <a:scrgbClr r="0" g="0" b="0"/>
        </a:effectRef>
        <a:fontRef idx="minor"/>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US" sz="3600" kern="1200" dirty="0" smtClean="0"/>
            <a:t>Three Components to Narrative Structure</a:t>
          </a:r>
          <a:endParaRPr lang="en-US" sz="3600" kern="1200" dirty="0"/>
        </a:p>
      </dsp:txBody>
      <dsp:txXfrm>
        <a:off x="0" y="0"/>
        <a:ext cx="6096000" cy="1219200"/>
      </dsp:txXfrm>
    </dsp:sp>
    <dsp:sp modelId="{EEAFF4C7-2FDF-4F0E-91B8-6149080CD012}">
      <dsp:nvSpPr>
        <dsp:cNvPr id="0" name=""/>
        <dsp:cNvSpPr/>
      </dsp:nvSpPr>
      <dsp:spPr>
        <a:xfrm>
          <a:off x="2976" y="1219200"/>
          <a:ext cx="2030015" cy="2560320"/>
        </a:xfrm>
        <a:prstGeom prst="rect">
          <a:avLst/>
        </a:prstGeom>
        <a:solidFill>
          <a:schemeClr val="accent2">
            <a:hueOff val="0"/>
            <a:satOff val="0"/>
            <a:lumOff val="0"/>
            <a:alphaOff val="0"/>
          </a:schemeClr>
        </a:solidFill>
        <a:ln>
          <a:noFill/>
        </a:ln>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accent2">
              <a:hueOff val="0"/>
              <a:satOff val="0"/>
              <a:lumOff val="0"/>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smtClean="0"/>
            <a:t>Establishing a Structure</a:t>
          </a:r>
          <a:endParaRPr lang="en-US" sz="2600" kern="1200" dirty="0"/>
        </a:p>
      </dsp:txBody>
      <dsp:txXfrm>
        <a:off x="2976" y="1219200"/>
        <a:ext cx="2030015" cy="2560320"/>
      </dsp:txXfrm>
    </dsp:sp>
    <dsp:sp modelId="{A531A569-E3C0-49C5-9529-219320432EED}">
      <dsp:nvSpPr>
        <dsp:cNvPr id="0" name=""/>
        <dsp:cNvSpPr/>
      </dsp:nvSpPr>
      <dsp:spPr>
        <a:xfrm>
          <a:off x="2032992" y="1219200"/>
          <a:ext cx="2030015" cy="2560320"/>
        </a:xfrm>
        <a:prstGeom prst="rect">
          <a:avLst/>
        </a:prstGeom>
        <a:solidFill>
          <a:schemeClr val="accent2">
            <a:hueOff val="3259471"/>
            <a:satOff val="20341"/>
            <a:lumOff val="-13234"/>
            <a:alphaOff val="0"/>
          </a:schemeClr>
        </a:solidFill>
        <a:ln>
          <a:noFill/>
        </a:ln>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accent2">
              <a:hueOff val="3259470"/>
              <a:satOff val="20341"/>
              <a:lumOff val="-13234"/>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smtClean="0"/>
            <a:t>Elaborating a Problem</a:t>
          </a:r>
          <a:endParaRPr lang="en-US" sz="2600" kern="1200" dirty="0"/>
        </a:p>
      </dsp:txBody>
      <dsp:txXfrm>
        <a:off x="2032992" y="1219200"/>
        <a:ext cx="2030015" cy="2560320"/>
      </dsp:txXfrm>
    </dsp:sp>
    <dsp:sp modelId="{F87AD508-D217-4745-93D3-02931075943A}">
      <dsp:nvSpPr>
        <dsp:cNvPr id="0" name=""/>
        <dsp:cNvSpPr/>
      </dsp:nvSpPr>
      <dsp:spPr>
        <a:xfrm>
          <a:off x="4063007" y="1219200"/>
          <a:ext cx="2030015" cy="2560320"/>
        </a:xfrm>
        <a:prstGeom prst="rect">
          <a:avLst/>
        </a:prstGeom>
        <a:solidFill>
          <a:schemeClr val="accent2">
            <a:hueOff val="6518941"/>
            <a:satOff val="40683"/>
            <a:lumOff val="-26468"/>
            <a:alphaOff val="0"/>
          </a:schemeClr>
        </a:solidFill>
        <a:ln>
          <a:noFill/>
        </a:ln>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accent2">
              <a:hueOff val="6518941"/>
              <a:satOff val="40683"/>
              <a:lumOff val="-26468"/>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US" sz="2600" kern="1200" dirty="0" smtClean="0"/>
            <a:t>Resolving a Problem</a:t>
          </a:r>
          <a:endParaRPr lang="en-US" sz="2600" kern="1200" dirty="0"/>
        </a:p>
      </dsp:txBody>
      <dsp:txXfrm>
        <a:off x="4063007" y="1219200"/>
        <a:ext cx="2030015" cy="2560320"/>
      </dsp:txXfrm>
    </dsp:sp>
    <dsp:sp modelId="{36254403-AB04-4021-8009-C1EC8E7A9F8E}">
      <dsp:nvSpPr>
        <dsp:cNvPr id="0" name=""/>
        <dsp:cNvSpPr/>
      </dsp:nvSpPr>
      <dsp:spPr>
        <a:xfrm>
          <a:off x="0" y="3779520"/>
          <a:ext cx="6096000" cy="284480"/>
        </a:xfrm>
        <a:prstGeom prst="rect">
          <a:avLst/>
        </a:prstGeom>
        <a:solidFill>
          <a:schemeClr val="accent2">
            <a:shade val="90000"/>
            <a:hueOff val="0"/>
            <a:satOff val="0"/>
            <a:lumOff val="0"/>
            <a:alphaOff val="0"/>
          </a:schemeClr>
        </a:solidFill>
        <a:ln>
          <a:noFill/>
        </a:ln>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accent2">
              <a:shade val="90000"/>
              <a:hueOff val="0"/>
              <a:satOff val="0"/>
              <a:lumOff val="0"/>
              <a:alphaOff val="0"/>
            </a:schemeClr>
          </a:contourClr>
        </a:sp3d>
      </dsp:spPr>
      <dsp:style>
        <a:lnRef idx="0">
          <a:scrgbClr r="0" g="0" b="0"/>
        </a:lnRef>
        <a:fillRef idx="1">
          <a:scrgbClr r="0" g="0" b="0"/>
        </a:fillRef>
        <a:effectRef idx="3">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F877D5-078E-4E52-9132-9769EC0C8833}">
      <dsp:nvSpPr>
        <dsp:cNvPr id="0" name=""/>
        <dsp:cNvSpPr/>
      </dsp:nvSpPr>
      <dsp:spPr>
        <a:xfrm rot="16200000">
          <a:off x="-1638673" y="2504687"/>
          <a:ext cx="3803904" cy="4142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65386" bIns="0" numCol="1" spcCol="1270" anchor="t" anchorCtr="0">
          <a:noAutofit/>
        </a:bodyPr>
        <a:lstStyle/>
        <a:p>
          <a:pPr lvl="0" algn="r" defTabSz="1333500">
            <a:lnSpc>
              <a:spcPct val="90000"/>
            </a:lnSpc>
            <a:spcBef>
              <a:spcPct val="0"/>
            </a:spcBef>
            <a:spcAft>
              <a:spcPct val="35000"/>
            </a:spcAft>
          </a:pPr>
          <a:r>
            <a:rPr lang="en-US" sz="3000" kern="1200" dirty="0" smtClean="0"/>
            <a:t>Q &amp; A Patterns</a:t>
          </a:r>
          <a:endParaRPr lang="en-US" sz="3000" kern="1200" dirty="0"/>
        </a:p>
      </dsp:txBody>
      <dsp:txXfrm>
        <a:off x="-1638673" y="2504687"/>
        <a:ext cx="3803904" cy="414295"/>
      </dsp:txXfrm>
    </dsp:sp>
    <dsp:sp modelId="{B8A1AADE-4FF5-48A0-88C4-1748CC2C6032}">
      <dsp:nvSpPr>
        <dsp:cNvPr id="0" name=""/>
        <dsp:cNvSpPr/>
      </dsp:nvSpPr>
      <dsp:spPr>
        <a:xfrm>
          <a:off x="470426" y="809883"/>
          <a:ext cx="2063632" cy="3803904"/>
        </a:xfrm>
        <a:prstGeom prst="rect">
          <a:avLst/>
        </a:prstGeom>
        <a:solidFill>
          <a:schemeClr val="accent2">
            <a:hueOff val="0"/>
            <a:satOff val="0"/>
            <a:lumOff val="0"/>
            <a:alphaOff val="0"/>
          </a:schemeClr>
        </a:solidFill>
        <a:ln>
          <a:noFill/>
        </a:ln>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accent2">
              <a:hueOff val="0"/>
              <a:satOff val="0"/>
              <a:lumOff val="0"/>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13792" tIns="365386" rIns="113792"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dirty="0" smtClean="0">
              <a:solidFill>
                <a:schemeClr val="bg2">
                  <a:lumMod val="25000"/>
                </a:schemeClr>
              </a:solidFill>
            </a:rPr>
            <a:t>Question and answer pattern</a:t>
          </a:r>
          <a:endParaRPr lang="en-US" sz="1600" kern="1200" dirty="0">
            <a:solidFill>
              <a:schemeClr val="bg2">
                <a:lumMod val="25000"/>
              </a:schemeClr>
            </a:solidFill>
          </a:endParaRPr>
        </a:p>
        <a:p>
          <a:pPr marL="171450" lvl="1" indent="-171450" algn="l" defTabSz="711200">
            <a:lnSpc>
              <a:spcPct val="90000"/>
            </a:lnSpc>
            <a:spcBef>
              <a:spcPct val="0"/>
            </a:spcBef>
            <a:spcAft>
              <a:spcPct val="15000"/>
            </a:spcAft>
            <a:buChar char="••"/>
          </a:pPr>
          <a:r>
            <a:rPr lang="en-US" sz="1600" kern="1200" dirty="0" smtClean="0">
              <a:solidFill>
                <a:schemeClr val="bg2">
                  <a:lumMod val="25000"/>
                </a:schemeClr>
              </a:solidFill>
            </a:rPr>
            <a:t>1</a:t>
          </a:r>
          <a:r>
            <a:rPr lang="en-US" sz="1600" kern="1200" baseline="30000" dirty="0" smtClean="0">
              <a:solidFill>
                <a:schemeClr val="bg2">
                  <a:lumMod val="25000"/>
                </a:schemeClr>
              </a:solidFill>
            </a:rPr>
            <a:t>st</a:t>
          </a:r>
          <a:r>
            <a:rPr lang="en-US" sz="1600" kern="1200" dirty="0" smtClean="0">
              <a:solidFill>
                <a:schemeClr val="bg2">
                  <a:lumMod val="25000"/>
                </a:schemeClr>
              </a:solidFill>
            </a:rPr>
            <a:t> two frames are unrelated to evoke tension and a question.</a:t>
          </a:r>
          <a:endParaRPr lang="en-US" sz="1600" kern="1200" dirty="0">
            <a:solidFill>
              <a:schemeClr val="bg2">
                <a:lumMod val="25000"/>
              </a:schemeClr>
            </a:solidFill>
          </a:endParaRPr>
        </a:p>
        <a:p>
          <a:pPr marL="171450" lvl="1" indent="-171450" algn="l" defTabSz="711200">
            <a:lnSpc>
              <a:spcPct val="90000"/>
            </a:lnSpc>
            <a:spcBef>
              <a:spcPct val="0"/>
            </a:spcBef>
            <a:spcAft>
              <a:spcPct val="15000"/>
            </a:spcAft>
            <a:buChar char="••"/>
          </a:pPr>
          <a:r>
            <a:rPr lang="en-US" sz="1600" kern="1200" dirty="0" smtClean="0">
              <a:solidFill>
                <a:schemeClr val="bg2">
                  <a:lumMod val="25000"/>
                </a:schemeClr>
              </a:solidFill>
            </a:rPr>
            <a:t>Last frame provides the 1 to 2 link and resolution.</a:t>
          </a:r>
          <a:endParaRPr lang="en-US" sz="1600" kern="1200" dirty="0">
            <a:solidFill>
              <a:schemeClr val="bg2">
                <a:lumMod val="25000"/>
              </a:schemeClr>
            </a:solidFill>
          </a:endParaRPr>
        </a:p>
        <a:p>
          <a:pPr marL="171450" lvl="1" indent="-171450" algn="l" defTabSz="711200">
            <a:lnSpc>
              <a:spcPct val="90000"/>
            </a:lnSpc>
            <a:spcBef>
              <a:spcPct val="0"/>
            </a:spcBef>
            <a:spcAft>
              <a:spcPct val="15000"/>
            </a:spcAft>
            <a:buChar char="••"/>
          </a:pPr>
          <a:r>
            <a:rPr lang="en-US" sz="1600" kern="1200" dirty="0" smtClean="0">
              <a:solidFill>
                <a:schemeClr val="bg2">
                  <a:lumMod val="25000"/>
                </a:schemeClr>
              </a:solidFill>
            </a:rPr>
            <a:t>Frames 1 – 3 lead to a new question; and so on.</a:t>
          </a:r>
          <a:endParaRPr lang="en-US" sz="1600" kern="1200" dirty="0">
            <a:solidFill>
              <a:schemeClr val="bg2">
                <a:lumMod val="25000"/>
              </a:schemeClr>
            </a:solidFill>
          </a:endParaRPr>
        </a:p>
      </dsp:txBody>
      <dsp:txXfrm>
        <a:off x="470426" y="809883"/>
        <a:ext cx="2063632" cy="3803904"/>
      </dsp:txXfrm>
    </dsp:sp>
    <dsp:sp modelId="{3AE8C80F-13B0-4CB3-820A-7F3CA1EEC70C}">
      <dsp:nvSpPr>
        <dsp:cNvPr id="0" name=""/>
        <dsp:cNvSpPr/>
      </dsp:nvSpPr>
      <dsp:spPr>
        <a:xfrm>
          <a:off x="56130" y="263012"/>
          <a:ext cx="828591" cy="828591"/>
        </a:xfrm>
        <a:prstGeom prst="rect">
          <a:avLst/>
        </a:prstGeom>
        <a:blipFill rotWithShape="0">
          <a:blip xmlns:r="http://schemas.openxmlformats.org/officeDocument/2006/relationships" r:embed="rId1"/>
          <a:stretch>
            <a:fillRect/>
          </a:stretch>
        </a:blipFill>
        <a:ln>
          <a:noFill/>
        </a:ln>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accent2">
              <a:tint val="50000"/>
              <a:hueOff val="0"/>
              <a:satOff val="0"/>
              <a:lumOff val="0"/>
              <a:alphaOff val="0"/>
            </a:schemeClr>
          </a:contourClr>
        </a:sp3d>
      </dsp:spPr>
      <dsp:style>
        <a:lnRef idx="0">
          <a:scrgbClr r="0" g="0" b="0"/>
        </a:lnRef>
        <a:fillRef idx="1">
          <a:scrgbClr r="0" g="0" b="0"/>
        </a:fillRef>
        <a:effectRef idx="3">
          <a:scrgbClr r="0" g="0" b="0"/>
        </a:effectRef>
        <a:fontRef idx="minor"/>
      </dsp:style>
    </dsp:sp>
    <dsp:sp modelId="{ADE0BC10-C791-4A8C-B039-2647C3BFA8AC}">
      <dsp:nvSpPr>
        <dsp:cNvPr id="0" name=""/>
        <dsp:cNvSpPr/>
      </dsp:nvSpPr>
      <dsp:spPr>
        <a:xfrm rot="16200000">
          <a:off x="1371531" y="2504687"/>
          <a:ext cx="3803904" cy="4142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65386" bIns="0" numCol="1" spcCol="1270" anchor="t" anchorCtr="0">
          <a:noAutofit/>
        </a:bodyPr>
        <a:lstStyle/>
        <a:p>
          <a:pPr lvl="0" algn="r" defTabSz="1333500">
            <a:lnSpc>
              <a:spcPct val="90000"/>
            </a:lnSpc>
            <a:spcBef>
              <a:spcPct val="0"/>
            </a:spcBef>
            <a:spcAft>
              <a:spcPct val="35000"/>
            </a:spcAft>
          </a:pPr>
          <a:r>
            <a:rPr lang="en-US" sz="3000" kern="1200" dirty="0" smtClean="0"/>
            <a:t>Framing</a:t>
          </a:r>
          <a:endParaRPr lang="en-US" sz="3000" kern="1200" dirty="0"/>
        </a:p>
      </dsp:txBody>
      <dsp:txXfrm>
        <a:off x="1371531" y="2504687"/>
        <a:ext cx="3803904" cy="414295"/>
      </dsp:txXfrm>
    </dsp:sp>
    <dsp:sp modelId="{E36448E2-8EC2-4F9E-BEAD-EB2187BC066A}">
      <dsp:nvSpPr>
        <dsp:cNvPr id="0" name=""/>
        <dsp:cNvSpPr/>
      </dsp:nvSpPr>
      <dsp:spPr>
        <a:xfrm>
          <a:off x="3480631" y="809883"/>
          <a:ext cx="2063632" cy="3803904"/>
        </a:xfrm>
        <a:prstGeom prst="rect">
          <a:avLst/>
        </a:prstGeom>
        <a:solidFill>
          <a:schemeClr val="accent2">
            <a:hueOff val="3259471"/>
            <a:satOff val="20341"/>
            <a:lumOff val="-13234"/>
            <a:alphaOff val="0"/>
          </a:schemeClr>
        </a:solidFill>
        <a:ln>
          <a:noFill/>
        </a:ln>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accent2">
              <a:hueOff val="3259471"/>
              <a:satOff val="20341"/>
              <a:lumOff val="-13234"/>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99568" tIns="365386" rIns="99568" bIns="99568" numCol="1" spcCol="1270" anchor="t" anchorCtr="0">
          <a:noAutofit/>
        </a:bodyPr>
        <a:lstStyle/>
        <a:p>
          <a:pPr marL="114300" lvl="1" indent="-114300" algn="l" defTabSz="622300">
            <a:lnSpc>
              <a:spcPct val="90000"/>
            </a:lnSpc>
            <a:spcBef>
              <a:spcPct val="0"/>
            </a:spcBef>
            <a:spcAft>
              <a:spcPct val="15000"/>
            </a:spcAft>
            <a:buChar char="••"/>
          </a:pPr>
          <a:r>
            <a:rPr lang="en-US" sz="1400" kern="1200" dirty="0" smtClean="0"/>
            <a:t>Frame captures and controls what the viewer looks at in a slide, shot, or animated graphic sequence.</a:t>
          </a:r>
          <a:endParaRPr lang="en-US" sz="1400" kern="1200" dirty="0"/>
        </a:p>
        <a:p>
          <a:pPr marL="114300" lvl="1" indent="-114300" algn="l" defTabSz="622300">
            <a:lnSpc>
              <a:spcPct val="90000"/>
            </a:lnSpc>
            <a:spcBef>
              <a:spcPct val="0"/>
            </a:spcBef>
            <a:spcAft>
              <a:spcPct val="15000"/>
            </a:spcAft>
            <a:buChar char="••"/>
          </a:pPr>
          <a:r>
            <a:rPr lang="en-US" sz="1400" kern="1200" dirty="0" smtClean="0"/>
            <a:t>Transitions between shots adds to the frame. (based on content, perspective).</a:t>
          </a:r>
          <a:endParaRPr lang="en-US" sz="1400" kern="1200" dirty="0"/>
        </a:p>
        <a:p>
          <a:pPr marL="114300" lvl="1" indent="-114300" algn="l" defTabSz="622300">
            <a:lnSpc>
              <a:spcPct val="90000"/>
            </a:lnSpc>
            <a:spcBef>
              <a:spcPct val="0"/>
            </a:spcBef>
            <a:spcAft>
              <a:spcPct val="15000"/>
            </a:spcAft>
            <a:buChar char="••"/>
          </a:pPr>
          <a:r>
            <a:rPr lang="en-US" sz="1400" kern="1200" dirty="0" smtClean="0"/>
            <a:t>Previous frames set the visual queries for the next frame.</a:t>
          </a:r>
          <a:endParaRPr lang="en-US" sz="1400" kern="1200" dirty="0"/>
        </a:p>
        <a:p>
          <a:pPr marL="114300" lvl="1" indent="-114300" algn="l" defTabSz="622300">
            <a:lnSpc>
              <a:spcPct val="90000"/>
            </a:lnSpc>
            <a:spcBef>
              <a:spcPct val="0"/>
            </a:spcBef>
            <a:spcAft>
              <a:spcPct val="15000"/>
            </a:spcAft>
            <a:buChar char="••"/>
          </a:pPr>
          <a:r>
            <a:rPr lang="en-US" sz="1400" kern="1200" dirty="0" smtClean="0"/>
            <a:t>Transition from shot-shot must avoid disorientation.</a:t>
          </a:r>
          <a:endParaRPr lang="en-US" sz="1400" kern="1200" dirty="0"/>
        </a:p>
        <a:p>
          <a:pPr marL="114300" lvl="1" indent="-114300" algn="l" defTabSz="622300">
            <a:lnSpc>
              <a:spcPct val="90000"/>
            </a:lnSpc>
            <a:spcBef>
              <a:spcPct val="0"/>
            </a:spcBef>
            <a:spcAft>
              <a:spcPct val="15000"/>
            </a:spcAft>
            <a:buChar char="••"/>
          </a:pPr>
          <a:r>
            <a:rPr lang="en-US" sz="1400" kern="1200" dirty="0" smtClean="0">
              <a:hlinkClick xmlns:r="http://schemas.openxmlformats.org/officeDocument/2006/relationships" r:id="rId2"/>
            </a:rPr>
            <a:t>http://vimeo.com/10990804</a:t>
          </a:r>
          <a:endParaRPr lang="en-US" sz="1400" kern="1200" dirty="0"/>
        </a:p>
      </dsp:txBody>
      <dsp:txXfrm>
        <a:off x="3480631" y="809883"/>
        <a:ext cx="2063632" cy="3803904"/>
      </dsp:txXfrm>
    </dsp:sp>
    <dsp:sp modelId="{98B1AA9B-DD26-4504-BF55-F44FF83E97DD}">
      <dsp:nvSpPr>
        <dsp:cNvPr id="0" name=""/>
        <dsp:cNvSpPr/>
      </dsp:nvSpPr>
      <dsp:spPr>
        <a:xfrm>
          <a:off x="3066335" y="263012"/>
          <a:ext cx="828591" cy="828591"/>
        </a:xfrm>
        <a:prstGeom prst="rect">
          <a:avLst/>
        </a:prstGeom>
        <a:blipFill rotWithShape="0">
          <a:blip xmlns:r="http://schemas.openxmlformats.org/officeDocument/2006/relationships" r:embed="rId3"/>
          <a:stretch>
            <a:fillRect/>
          </a:stretch>
        </a:blipFill>
        <a:ln>
          <a:noFill/>
        </a:ln>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accent2">
              <a:tint val="50000"/>
              <a:hueOff val="3269008"/>
              <a:satOff val="6747"/>
              <a:lumOff val="-2179"/>
              <a:alphaOff val="0"/>
            </a:schemeClr>
          </a:contourClr>
        </a:sp3d>
      </dsp:spPr>
      <dsp:style>
        <a:lnRef idx="0">
          <a:scrgbClr r="0" g="0" b="0"/>
        </a:lnRef>
        <a:fillRef idx="1">
          <a:scrgbClr r="0" g="0" b="0"/>
        </a:fillRef>
        <a:effectRef idx="3">
          <a:scrgbClr r="0" g="0" b="0"/>
        </a:effectRef>
        <a:fontRef idx="minor"/>
      </dsp:style>
    </dsp:sp>
    <dsp:sp modelId="{DDA5D261-0994-4FFF-8466-E4FFF13AB783}">
      <dsp:nvSpPr>
        <dsp:cNvPr id="0" name=""/>
        <dsp:cNvSpPr/>
      </dsp:nvSpPr>
      <dsp:spPr>
        <a:xfrm rot="16200000">
          <a:off x="4381736" y="2504687"/>
          <a:ext cx="3803904" cy="4142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65386" bIns="0" numCol="1" spcCol="1270" anchor="t" anchorCtr="0">
          <a:noAutofit/>
        </a:bodyPr>
        <a:lstStyle/>
        <a:p>
          <a:pPr lvl="0" algn="r" defTabSz="1333500">
            <a:lnSpc>
              <a:spcPct val="90000"/>
            </a:lnSpc>
            <a:spcBef>
              <a:spcPct val="0"/>
            </a:spcBef>
            <a:spcAft>
              <a:spcPct val="35000"/>
            </a:spcAft>
          </a:pPr>
          <a:r>
            <a:rPr lang="en-US" sz="3000" kern="1200" dirty="0" smtClean="0"/>
            <a:t>Directing  Attention</a:t>
          </a:r>
          <a:endParaRPr lang="en-US" sz="3000" kern="1200" dirty="0"/>
        </a:p>
      </dsp:txBody>
      <dsp:txXfrm>
        <a:off x="4381736" y="2504687"/>
        <a:ext cx="3803904" cy="414295"/>
      </dsp:txXfrm>
    </dsp:sp>
    <dsp:sp modelId="{81C08F2C-94C7-49D1-80F1-88A30B48A0FC}">
      <dsp:nvSpPr>
        <dsp:cNvPr id="0" name=""/>
        <dsp:cNvSpPr/>
      </dsp:nvSpPr>
      <dsp:spPr>
        <a:xfrm>
          <a:off x="6490836" y="809883"/>
          <a:ext cx="2063632" cy="3803904"/>
        </a:xfrm>
        <a:prstGeom prst="rect">
          <a:avLst/>
        </a:prstGeom>
        <a:solidFill>
          <a:schemeClr val="accent2">
            <a:hueOff val="6518941"/>
            <a:satOff val="40683"/>
            <a:lumOff val="-26468"/>
            <a:alphaOff val="0"/>
          </a:schemeClr>
        </a:solidFill>
        <a:ln>
          <a:noFill/>
        </a:ln>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accent2">
              <a:hueOff val="6518941"/>
              <a:satOff val="40683"/>
              <a:lumOff val="-26468"/>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13792" tIns="365386" rIns="113792"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dirty="0" smtClean="0"/>
            <a:t>Attention is limited to 4 targets that can be tracked (FINST’s– fingers of instantiation.</a:t>
          </a:r>
          <a:endParaRPr lang="en-US" sz="1600" kern="1200" dirty="0"/>
        </a:p>
        <a:p>
          <a:pPr marL="171450" lvl="1" indent="-171450" algn="l" defTabSz="711200">
            <a:lnSpc>
              <a:spcPct val="90000"/>
            </a:lnSpc>
            <a:spcBef>
              <a:spcPct val="0"/>
            </a:spcBef>
            <a:spcAft>
              <a:spcPct val="15000"/>
            </a:spcAft>
            <a:buChar char="••"/>
          </a:pPr>
          <a:r>
            <a:rPr lang="en-US" sz="1600" kern="1200" dirty="0" smtClean="0"/>
            <a:t>A fixation can target 1 object; 3 others can receive attention in the visual field.</a:t>
          </a:r>
          <a:endParaRPr lang="en-US" sz="1600" kern="1200" dirty="0"/>
        </a:p>
        <a:p>
          <a:pPr marL="171450" lvl="1" indent="-171450" algn="l" defTabSz="711200">
            <a:lnSpc>
              <a:spcPct val="90000"/>
            </a:lnSpc>
            <a:spcBef>
              <a:spcPct val="0"/>
            </a:spcBef>
            <a:spcAft>
              <a:spcPct val="15000"/>
            </a:spcAft>
            <a:buChar char="••"/>
          </a:pPr>
          <a:r>
            <a:rPr lang="en-US" sz="1600" kern="1200" dirty="0" smtClean="0"/>
            <a:t>Depth of field can be used to direct attention in a frame.</a:t>
          </a:r>
          <a:endParaRPr lang="en-US" sz="1600" kern="1200" dirty="0"/>
        </a:p>
      </dsp:txBody>
      <dsp:txXfrm>
        <a:off x="6490836" y="809883"/>
        <a:ext cx="2063632" cy="3803904"/>
      </dsp:txXfrm>
    </dsp:sp>
    <dsp:sp modelId="{ADC1F0D1-7C9E-4543-92C3-2E810433CE47}">
      <dsp:nvSpPr>
        <dsp:cNvPr id="0" name=""/>
        <dsp:cNvSpPr/>
      </dsp:nvSpPr>
      <dsp:spPr>
        <a:xfrm>
          <a:off x="6076540" y="263012"/>
          <a:ext cx="828591" cy="828591"/>
        </a:xfrm>
        <a:prstGeom prst="rect">
          <a:avLst/>
        </a:prstGeom>
        <a:blipFill rotWithShape="0">
          <a:blip xmlns:r="http://schemas.openxmlformats.org/officeDocument/2006/relationships" r:embed="rId4"/>
          <a:stretch>
            <a:fillRect/>
          </a:stretch>
        </a:blipFill>
        <a:ln>
          <a:noFill/>
        </a:ln>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accent2">
              <a:tint val="50000"/>
              <a:hueOff val="6538017"/>
              <a:satOff val="13494"/>
              <a:lumOff val="-4358"/>
              <a:alphaOff val="0"/>
            </a:schemeClr>
          </a:contourClr>
        </a:sp3d>
      </dsp:spPr>
      <dsp:style>
        <a:lnRef idx="0">
          <a:scrgbClr r="0" g="0" b="0"/>
        </a:lnRef>
        <a:fillRef idx="1">
          <a:scrgbClr r="0" g="0" b="0"/>
        </a:fillRef>
        <a:effectRef idx="3">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D3F24DBE-8634-4F9B-9A7F-0E67C6E62CD5}" type="datetimeFigureOut">
              <a:rPr lang="en-US" smtClean="0"/>
              <a:pPr/>
              <a:t>4/2/2018</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7D6BCDD0-33A5-406F-9BC6-2C00EBCE14B5}" type="slidenum">
              <a:rPr lang="en-US" smtClean="0"/>
              <a:pPr/>
              <a:t>‹#›</a:t>
            </a:fld>
            <a:endParaRPr lang="en-US"/>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3F24DBE-8634-4F9B-9A7F-0E67C6E62CD5}" type="datetimeFigureOut">
              <a:rPr lang="en-US" smtClean="0"/>
              <a:pPr/>
              <a:t>4/2/2018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6BCDD0-33A5-406F-9BC6-2C00EBCE14B5}"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7D6BCDD0-33A5-406F-9BC6-2C00EBCE14B5}" type="slidenum">
              <a:rPr lang="en-US" smtClean="0"/>
              <a:pPr/>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3F24DBE-8634-4F9B-9A7F-0E67C6E62CD5}" type="datetimeFigureOut">
              <a:rPr lang="en-US" smtClean="0"/>
              <a:pPr/>
              <a:t>4/2/2018</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D3F24DBE-8634-4F9B-9A7F-0E67C6E62CD5}" type="datetimeFigureOut">
              <a:rPr lang="en-US" smtClean="0"/>
              <a:pPr/>
              <a:t>4/2/2018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7D6BCDD0-33A5-406F-9BC6-2C00EBCE14B5}" type="slidenum">
              <a:rPr lang="en-US" smtClean="0"/>
              <a:pPr/>
              <a:t>‹#›</a:t>
            </a:fld>
            <a:endParaRPr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D3F24DBE-8634-4F9B-9A7F-0E67C6E62CD5}" type="datetimeFigureOut">
              <a:rPr lang="en-US" smtClean="0"/>
              <a:pPr/>
              <a:t>4/2/2018</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7D6BCDD0-33A5-406F-9BC6-2C00EBCE14B5}" type="slidenum">
              <a:rPr lang="en-US" smtClean="0"/>
              <a:pPr/>
              <a:t>‹#›</a:t>
            </a:fld>
            <a:endParaRPr 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D3F24DBE-8634-4F9B-9A7F-0E67C6E62CD5}" type="datetimeFigureOut">
              <a:rPr lang="en-US" smtClean="0"/>
              <a:pPr/>
              <a:t>4/2/2018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6BCDD0-33A5-406F-9BC6-2C00EBCE14B5}" type="slidenum">
              <a:rPr lang="en-US" smtClean="0"/>
              <a:pPr/>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D3F24DBE-8634-4F9B-9A7F-0E67C6E62CD5}" type="datetimeFigureOut">
              <a:rPr lang="en-US" smtClean="0"/>
              <a:pPr/>
              <a:t>4/2/2018</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7D6BCDD0-33A5-406F-9BC6-2C00EBCE14B5}" type="slidenum">
              <a:rPr lang="en-US" smtClean="0"/>
              <a:pPr/>
              <a:t>‹#›</a:t>
            </a:fld>
            <a:endParaRPr lang="en-US"/>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D3F24DBE-8634-4F9B-9A7F-0E67C6E62CD5}" type="datetimeFigureOut">
              <a:rPr lang="en-US" smtClean="0"/>
              <a:pPr/>
              <a:t>4/2/2018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7D6BCDD0-33A5-406F-9BC6-2C00EBCE14B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D3F24DBE-8634-4F9B-9A7F-0E67C6E62CD5}" type="datetimeFigureOut">
              <a:rPr lang="en-US" smtClean="0"/>
              <a:pPr/>
              <a:t>4/2/2018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7D6BCDD0-33A5-406F-9BC6-2C00EBCE14B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7D6BCDD0-33A5-406F-9BC6-2C00EBCE14B5}" type="slidenum">
              <a:rPr lang="en-US" smtClean="0"/>
              <a:pPr/>
              <a:t>‹#›</a:t>
            </a:fld>
            <a:endParaRPr lang="en-US"/>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D3F24DBE-8634-4F9B-9A7F-0E67C6E62CD5}" type="datetimeFigureOut">
              <a:rPr lang="en-US" smtClean="0"/>
              <a:pPr/>
              <a:t>4/2/2018</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7D6BCDD0-33A5-406F-9BC6-2C00EBCE14B5}" type="slidenum">
              <a:rPr lang="en-US" smtClean="0"/>
              <a:pPr/>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D3F24DBE-8634-4F9B-9A7F-0E67C6E62CD5}" type="datetimeFigureOut">
              <a:rPr lang="en-US" smtClean="0"/>
              <a:pPr/>
              <a:t>4/2/2018</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D3F24DBE-8634-4F9B-9A7F-0E67C6E62CD5}" type="datetimeFigureOut">
              <a:rPr lang="en-US" smtClean="0"/>
              <a:pPr/>
              <a:t>4/2/2018</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7D6BCDD0-33A5-406F-9BC6-2C00EBCE14B5}" type="slidenum">
              <a:rPr lang="en-US" smtClean="0"/>
              <a:pPr/>
              <a:t>‹#›</a:t>
            </a:fld>
            <a:endParaRPr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scientificamerican.com/article.cfm?id=the-mirror-neuron-revolut" TargetMode="External"/><Relationship Id="rId2" Type="http://schemas.openxmlformats.org/officeDocument/2006/relationships/hyperlink" Target="http://www.springerlink.com/content/j2455633g27ww835/"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www.segmeasurement.co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0.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smtClean="0"/>
              <a:t>Neil H. Schwartz, Ph.D.</a:t>
            </a:r>
          </a:p>
          <a:p>
            <a:r>
              <a:rPr lang="en-US" dirty="0" smtClean="0"/>
              <a:t>Seminar in Cognitive Visualization</a:t>
            </a:r>
            <a:endParaRPr lang="en-US" dirty="0"/>
          </a:p>
        </p:txBody>
      </p:sp>
      <p:sp>
        <p:nvSpPr>
          <p:cNvPr id="2" name="Title 1"/>
          <p:cNvSpPr>
            <a:spLocks noGrp="1"/>
          </p:cNvSpPr>
          <p:nvPr>
            <p:ph type="ctrTitle"/>
          </p:nvPr>
        </p:nvSpPr>
        <p:spPr/>
        <p:txBody>
          <a:bodyPr/>
          <a:lstStyle/>
          <a:p>
            <a:r>
              <a:rPr lang="en-US" dirty="0" smtClean="0"/>
              <a:t>Visual vs. Language-based Thinking</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Mirror Neurons</a:t>
            </a:r>
            <a:endParaRPr lang="en-US" dirty="0"/>
          </a:p>
        </p:txBody>
      </p:sp>
      <p:sp>
        <p:nvSpPr>
          <p:cNvPr id="3" name="Content Placeholder 2"/>
          <p:cNvSpPr>
            <a:spLocks noGrp="1"/>
          </p:cNvSpPr>
          <p:nvPr>
            <p:ph sz="quarter" idx="1"/>
          </p:nvPr>
        </p:nvSpPr>
        <p:spPr/>
        <p:txBody>
          <a:bodyPr/>
          <a:lstStyle/>
          <a:p>
            <a:r>
              <a:rPr lang="en-US" dirty="0" smtClean="0"/>
              <a:t>Mirror neurons are neurons specialized for coding the actions of other people.  [Origami] </a:t>
            </a:r>
            <a:r>
              <a:rPr lang="en-US" sz="900" dirty="0" smtClean="0">
                <a:hlinkClick r:id="rId2"/>
              </a:rPr>
              <a:t>http://www.springerlink.com/content/j2455633g27ww835/</a:t>
            </a:r>
            <a:endParaRPr lang="en-US" sz="900" dirty="0" smtClean="0"/>
          </a:p>
          <a:p>
            <a:r>
              <a:rPr lang="en-US" dirty="0" smtClean="0"/>
              <a:t>Mirror neurons are important for cognitive visualization because they are the basis for learning by imitation.</a:t>
            </a:r>
          </a:p>
          <a:p>
            <a:r>
              <a:rPr lang="en-US" dirty="0" smtClean="0"/>
              <a:t>Most imitation is borne from watching.</a:t>
            </a:r>
          </a:p>
          <a:p>
            <a:r>
              <a:rPr lang="en-US" dirty="0" smtClean="0"/>
              <a:t>Mirror neurons have strong potential for considering static vs. dynamic graphics….</a:t>
            </a:r>
            <a:endParaRPr lang="en-US" dirty="0"/>
          </a:p>
        </p:txBody>
      </p:sp>
      <p:sp>
        <p:nvSpPr>
          <p:cNvPr id="4" name="Rectangle 3"/>
          <p:cNvSpPr/>
          <p:nvPr/>
        </p:nvSpPr>
        <p:spPr>
          <a:xfrm>
            <a:off x="4343400" y="6096000"/>
            <a:ext cx="4572000" cy="230832"/>
          </a:xfrm>
          <a:prstGeom prst="rect">
            <a:avLst/>
          </a:prstGeom>
        </p:spPr>
        <p:txBody>
          <a:bodyPr>
            <a:spAutoFit/>
          </a:bodyPr>
          <a:lstStyle/>
          <a:p>
            <a:r>
              <a:rPr lang="en-US" sz="900" dirty="0" smtClean="0">
                <a:solidFill>
                  <a:schemeClr val="bg2">
                    <a:lumMod val="25000"/>
                  </a:schemeClr>
                </a:solidFill>
                <a:hlinkClick r:id="rId3"/>
              </a:rPr>
              <a:t>http://www.scientificamerican.com/article.cfm?id=the-mirror-neuron-revolut</a:t>
            </a:r>
            <a:endParaRPr lang="en-US" sz="900" dirty="0">
              <a:solidFill>
                <a:schemeClr val="bg2">
                  <a:lumMod val="25000"/>
                </a:schemeClr>
              </a:solidFill>
            </a:endParaRPr>
          </a:p>
        </p:txBody>
      </p:sp>
      <p:sp>
        <p:nvSpPr>
          <p:cNvPr id="5" name="TextBox 4"/>
          <p:cNvSpPr txBox="1"/>
          <p:nvPr/>
        </p:nvSpPr>
        <p:spPr>
          <a:xfrm>
            <a:off x="3352800" y="6096000"/>
            <a:ext cx="1032655" cy="246221"/>
          </a:xfrm>
          <a:prstGeom prst="rect">
            <a:avLst/>
          </a:prstGeom>
          <a:noFill/>
        </p:spPr>
        <p:txBody>
          <a:bodyPr wrap="none" rtlCol="0">
            <a:spAutoFit/>
          </a:bodyPr>
          <a:lstStyle/>
          <a:p>
            <a:r>
              <a:rPr lang="en-US" sz="1000" dirty="0" smtClean="0"/>
              <a:t>Check this out:</a:t>
            </a:r>
            <a:endParaRPr lang="en-US" sz="1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heckerboard(across)">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heckerboard(across)">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Mirror Neurons:  </a:t>
            </a:r>
            <a:br>
              <a:rPr lang="en-US" dirty="0" smtClean="0"/>
            </a:br>
            <a:r>
              <a:rPr lang="en-US" dirty="0" smtClean="0"/>
              <a:t>van Gog, </a:t>
            </a:r>
            <a:r>
              <a:rPr lang="en-US" dirty="0" err="1" smtClean="0"/>
              <a:t>Paas</a:t>
            </a:r>
            <a:r>
              <a:rPr lang="en-US" dirty="0" smtClean="0"/>
              <a:t>, Marcus, Ayres &amp; </a:t>
            </a:r>
            <a:r>
              <a:rPr lang="en-US" dirty="0" err="1" smtClean="0"/>
              <a:t>Sweller</a:t>
            </a:r>
            <a:endParaRPr lang="en-US" dirty="0"/>
          </a:p>
        </p:txBody>
      </p:sp>
      <p:sp>
        <p:nvSpPr>
          <p:cNvPr id="4" name="Rectangle 3"/>
          <p:cNvSpPr/>
          <p:nvPr/>
        </p:nvSpPr>
        <p:spPr>
          <a:xfrm>
            <a:off x="304800" y="1600200"/>
            <a:ext cx="8610600" cy="4524315"/>
          </a:xfrm>
          <a:prstGeom prst="rect">
            <a:avLst/>
          </a:prstGeom>
        </p:spPr>
        <p:txBody>
          <a:bodyPr wrap="square">
            <a:spAutoFit/>
          </a:bodyPr>
          <a:lstStyle/>
          <a:p>
            <a:r>
              <a:rPr lang="en-US" dirty="0" smtClean="0"/>
              <a:t>“</a:t>
            </a:r>
            <a:r>
              <a:rPr lang="en-US" dirty="0"/>
              <a:t>We have argued that the mirror neuron system may provide a </a:t>
            </a:r>
            <a:r>
              <a:rPr lang="en-US" dirty="0" smtClean="0"/>
              <a:t>neuroscience base for some </a:t>
            </a:r>
            <a:r>
              <a:rPr lang="en-US" dirty="0"/>
              <a:t>educational procedures and hypotheses associated with </a:t>
            </a:r>
            <a:r>
              <a:rPr lang="en-US" dirty="0" smtClean="0"/>
              <a:t>the design </a:t>
            </a:r>
            <a:r>
              <a:rPr lang="en-US" dirty="0"/>
              <a:t>of dynamic </a:t>
            </a:r>
            <a:r>
              <a:rPr lang="en-US" dirty="0" smtClean="0"/>
              <a:t>and static </a:t>
            </a:r>
            <a:r>
              <a:rPr lang="en-US" dirty="0"/>
              <a:t>visualizations. The mixed findings concerning the effectiveness of </a:t>
            </a:r>
            <a:r>
              <a:rPr lang="en-US" dirty="0" smtClean="0"/>
              <a:t>instructional animations </a:t>
            </a:r>
            <a:r>
              <a:rPr lang="en-US" dirty="0"/>
              <a:t>have been a puzzle for some time. At least a partial solution to that puzzle </a:t>
            </a:r>
            <a:r>
              <a:rPr lang="en-US" dirty="0" smtClean="0"/>
              <a:t>may be </a:t>
            </a:r>
            <a:r>
              <a:rPr lang="en-US" dirty="0"/>
              <a:t>provided by </a:t>
            </a:r>
            <a:r>
              <a:rPr lang="en-US" dirty="0" smtClean="0"/>
              <a:t>the suggestion </a:t>
            </a:r>
            <a:r>
              <a:rPr lang="en-US" dirty="0"/>
              <a:t>that the mirror neuron system assists in acquiring </a:t>
            </a:r>
            <a:r>
              <a:rPr lang="en-US" dirty="0" smtClean="0"/>
              <a:t>motor skills </a:t>
            </a:r>
            <a:r>
              <a:rPr lang="en-US" dirty="0"/>
              <a:t>by observation, thus altering the effectiveness of dynamic compared to </a:t>
            </a:r>
            <a:r>
              <a:rPr lang="en-US" dirty="0" smtClean="0"/>
              <a:t>static visualizations</a:t>
            </a:r>
            <a:r>
              <a:rPr lang="en-US" dirty="0"/>
              <a:t>. However, this remains an hypothesis to be tested, for </a:t>
            </a:r>
            <a:r>
              <a:rPr lang="en-US" dirty="0" smtClean="0"/>
              <a:t>which interdisciplinary research </a:t>
            </a:r>
            <a:r>
              <a:rPr lang="en-US" dirty="0"/>
              <a:t>is required. Such research might also shed light </a:t>
            </a:r>
            <a:r>
              <a:rPr lang="en-US" dirty="0" smtClean="0"/>
              <a:t>on the </a:t>
            </a:r>
            <a:r>
              <a:rPr lang="en-US" dirty="0"/>
              <a:t>relation between the </a:t>
            </a:r>
            <a:r>
              <a:rPr lang="en-US" dirty="0" smtClean="0"/>
              <a:t>mirror neuron </a:t>
            </a:r>
            <a:r>
              <a:rPr lang="en-US" dirty="0"/>
              <a:t>system and working memory</a:t>
            </a:r>
            <a:r>
              <a:rPr lang="en-US" dirty="0" smtClean="0"/>
              <a:t>. We assume </a:t>
            </a:r>
            <a:r>
              <a:rPr lang="en-US" dirty="0"/>
              <a:t>that visualizations depicting </a:t>
            </a:r>
            <a:r>
              <a:rPr lang="en-US" dirty="0" smtClean="0"/>
              <a:t>human movement </a:t>
            </a:r>
            <a:r>
              <a:rPr lang="en-US" dirty="0"/>
              <a:t>may trigger </a:t>
            </a:r>
            <a:r>
              <a:rPr lang="en-US" dirty="0" smtClean="0"/>
              <a:t>an automatic </a:t>
            </a:r>
            <a:r>
              <a:rPr lang="en-US" dirty="0"/>
              <a:t>and therefore effortless process of </a:t>
            </a:r>
            <a:r>
              <a:rPr lang="en-US" dirty="0" smtClean="0"/>
              <a:t>embodied simulation </a:t>
            </a:r>
            <a:r>
              <a:rPr lang="en-US" dirty="0"/>
              <a:t>by </a:t>
            </a:r>
            <a:r>
              <a:rPr lang="en-US" dirty="0" smtClean="0"/>
              <a:t>the mirror </a:t>
            </a:r>
            <a:r>
              <a:rPr lang="en-US" dirty="0"/>
              <a:t>neuron system. From a cognitive load perspective, this </a:t>
            </a:r>
            <a:r>
              <a:rPr lang="en-US" dirty="0" smtClean="0"/>
              <a:t>might benefit </a:t>
            </a:r>
            <a:r>
              <a:rPr lang="en-US" dirty="0"/>
              <a:t>learning by leaving more working memory capacity available for </a:t>
            </a:r>
            <a:r>
              <a:rPr lang="en-US" dirty="0" smtClean="0"/>
              <a:t>processes such as elaboration </a:t>
            </a:r>
            <a:r>
              <a:rPr lang="en-US" dirty="0"/>
              <a:t>or reflection on intentions of actions, compared to static </a:t>
            </a:r>
            <a:r>
              <a:rPr lang="en-US" dirty="0" smtClean="0"/>
              <a:t>visualizations. However</a:t>
            </a:r>
            <a:r>
              <a:rPr lang="en-US" dirty="0"/>
              <a:t>, we do not know whether and how the mirror neuron system and </a:t>
            </a:r>
            <a:r>
              <a:rPr lang="en-US" dirty="0" smtClean="0"/>
              <a:t>working memory </a:t>
            </a:r>
            <a:r>
              <a:rPr lang="en-US" dirty="0"/>
              <a:t>interact at a neural </a:t>
            </a:r>
            <a:r>
              <a:rPr lang="en-US" dirty="0" smtClean="0"/>
              <a:t>level.” (p. 27).</a:t>
            </a:r>
            <a:endParaRPr lang="en-US" dirty="0"/>
          </a:p>
        </p:txBody>
      </p:sp>
      <p:sp>
        <p:nvSpPr>
          <p:cNvPr id="5" name="TextBox 4"/>
          <p:cNvSpPr txBox="1"/>
          <p:nvPr/>
        </p:nvSpPr>
        <p:spPr>
          <a:xfrm>
            <a:off x="6705600" y="5943600"/>
            <a:ext cx="2169184" cy="400110"/>
          </a:xfrm>
          <a:prstGeom prst="rect">
            <a:avLst/>
          </a:prstGeom>
          <a:noFill/>
        </p:spPr>
        <p:txBody>
          <a:bodyPr wrap="none" rtlCol="0">
            <a:spAutoFit/>
          </a:bodyPr>
          <a:lstStyle/>
          <a:p>
            <a:r>
              <a:rPr lang="en-US" sz="1000" dirty="0" err="1"/>
              <a:t>Educ</a:t>
            </a:r>
            <a:r>
              <a:rPr lang="en-US" sz="1000" dirty="0"/>
              <a:t> </a:t>
            </a:r>
            <a:r>
              <a:rPr lang="en-US" sz="1000" dirty="0" err="1"/>
              <a:t>Psychol</a:t>
            </a:r>
            <a:r>
              <a:rPr lang="en-US" sz="1000" dirty="0"/>
              <a:t> Rev (2009) 21:21–30</a:t>
            </a:r>
          </a:p>
          <a:p>
            <a:r>
              <a:rPr lang="en-US" sz="1000" dirty="0"/>
              <a:t>DOI 10.1007/s10648-008-9094-3</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Visual Narrative</a:t>
            </a:r>
            <a:endParaRPr lang="en-US" dirty="0"/>
          </a:p>
        </p:txBody>
      </p:sp>
      <p:sp>
        <p:nvSpPr>
          <p:cNvPr id="3" name="Content Placeholder 2"/>
          <p:cNvSpPr>
            <a:spLocks noGrp="1"/>
          </p:cNvSpPr>
          <p:nvPr>
            <p:ph sz="quarter" idx="1"/>
          </p:nvPr>
        </p:nvSpPr>
        <p:spPr/>
        <p:txBody>
          <a:bodyPr>
            <a:normAutofit fontScale="92500" lnSpcReduction="10000"/>
          </a:bodyPr>
          <a:lstStyle/>
          <a:p>
            <a:r>
              <a:rPr lang="en-US" b="1" dirty="0" smtClean="0"/>
              <a:t>Visual narrative </a:t>
            </a:r>
            <a:r>
              <a:rPr lang="en-US" dirty="0" smtClean="0"/>
              <a:t>refers to capturing the cognitive thread of an audience.</a:t>
            </a:r>
          </a:p>
          <a:p>
            <a:pPr lvl="1"/>
            <a:r>
              <a:rPr lang="en-US" b="1" dirty="0" smtClean="0"/>
              <a:t>Cognitive thread </a:t>
            </a:r>
            <a:r>
              <a:rPr lang="en-US" dirty="0" smtClean="0"/>
              <a:t>is the sequence of concepts that are held actively in visual and verbal working memory, together with the links between them.</a:t>
            </a:r>
          </a:p>
          <a:p>
            <a:r>
              <a:rPr lang="en-US" dirty="0" smtClean="0"/>
              <a:t>Designing for narrative is very different than designing for information seeking.</a:t>
            </a:r>
          </a:p>
          <a:p>
            <a:r>
              <a:rPr lang="en-US" dirty="0" smtClean="0"/>
              <a:t>Understanding a narrative and seeking information are two different cognitive goals.</a:t>
            </a:r>
          </a:p>
          <a:p>
            <a:pPr lvl="1"/>
            <a:r>
              <a:rPr lang="en-US" dirty="0" smtClean="0"/>
              <a:t>Information seeking establishes a cognitive thread moment-to-moment in order to solve a problem.</a:t>
            </a:r>
          </a:p>
          <a:p>
            <a:pPr lvl="1"/>
            <a:r>
              <a:rPr lang="en-US" dirty="0" smtClean="0"/>
              <a:t>Understanding a narrative establishes a cognitive thread for understanding a story grammar.</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heckerboard(across)">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heckerboard(across)">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checkerboard(across)">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checkerboard(across)">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Building A Narrative Structure</a:t>
            </a:r>
            <a:endParaRPr lang="en-US" dirty="0"/>
          </a:p>
        </p:txBody>
      </p:sp>
      <p:graphicFrame>
        <p:nvGraphicFramePr>
          <p:cNvPr id="4" name="Diagram 3"/>
          <p:cNvGraphicFramePr/>
          <p:nvPr/>
        </p:nvGraphicFramePr>
        <p:xfrm>
          <a:off x="1524000" y="19558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graphicEl>
                                              <a:dgm id="{36254403-AB04-4021-8009-C1EC8E7A9F8E}"/>
                                            </p:graphicEl>
                                          </p:spTgt>
                                        </p:tgtEl>
                                        <p:attrNameLst>
                                          <p:attrName>style.visibility</p:attrName>
                                        </p:attrNameLst>
                                      </p:cBhvr>
                                      <p:to>
                                        <p:strVal val="visible"/>
                                      </p:to>
                                    </p:set>
                                    <p:animEffect transition="in" filter="checkerboard(across)">
                                      <p:cBhvr>
                                        <p:cTn id="7" dur="500"/>
                                        <p:tgtEl>
                                          <p:spTgt spid="4">
                                            <p:graphicEl>
                                              <a:dgm id="{36254403-AB04-4021-8009-C1EC8E7A9F8E}"/>
                                            </p:graphicEl>
                                          </p:spTgt>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4">
                                            <p:graphicEl>
                                              <a:dgm id="{68E80E63-EB21-4BEB-9EE4-034FDD2207BA}"/>
                                            </p:graphicEl>
                                          </p:spTgt>
                                        </p:tgtEl>
                                        <p:attrNameLst>
                                          <p:attrName>style.visibility</p:attrName>
                                        </p:attrNameLst>
                                      </p:cBhvr>
                                      <p:to>
                                        <p:strVal val="visible"/>
                                      </p:to>
                                    </p:set>
                                    <p:animEffect transition="in" filter="checkerboard(across)">
                                      <p:cBhvr>
                                        <p:cTn id="10" dur="500"/>
                                        <p:tgtEl>
                                          <p:spTgt spid="4">
                                            <p:graphicEl>
                                              <a:dgm id="{68E80E63-EB21-4BEB-9EE4-034FDD2207BA}"/>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grpId="0" nodeType="clickEffect">
                                  <p:stCondLst>
                                    <p:cond delay="0"/>
                                  </p:stCondLst>
                                  <p:childTnLst>
                                    <p:set>
                                      <p:cBhvr>
                                        <p:cTn id="14" dur="1" fill="hold">
                                          <p:stCondLst>
                                            <p:cond delay="0"/>
                                          </p:stCondLst>
                                        </p:cTn>
                                        <p:tgtEl>
                                          <p:spTgt spid="4">
                                            <p:graphicEl>
                                              <a:dgm id="{EEAFF4C7-2FDF-4F0E-91B8-6149080CD012}"/>
                                            </p:graphicEl>
                                          </p:spTgt>
                                        </p:tgtEl>
                                        <p:attrNameLst>
                                          <p:attrName>style.visibility</p:attrName>
                                        </p:attrNameLst>
                                      </p:cBhvr>
                                      <p:to>
                                        <p:strVal val="visible"/>
                                      </p:to>
                                    </p:set>
                                    <p:animEffect transition="in" filter="checkerboard(across)">
                                      <p:cBhvr>
                                        <p:cTn id="15" dur="500"/>
                                        <p:tgtEl>
                                          <p:spTgt spid="4">
                                            <p:graphicEl>
                                              <a:dgm id="{EEAFF4C7-2FDF-4F0E-91B8-6149080CD012}"/>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5" presetClass="entr" presetSubtype="10" fill="hold" grpId="0" nodeType="clickEffect">
                                  <p:stCondLst>
                                    <p:cond delay="0"/>
                                  </p:stCondLst>
                                  <p:childTnLst>
                                    <p:set>
                                      <p:cBhvr>
                                        <p:cTn id="19" dur="1" fill="hold">
                                          <p:stCondLst>
                                            <p:cond delay="0"/>
                                          </p:stCondLst>
                                        </p:cTn>
                                        <p:tgtEl>
                                          <p:spTgt spid="4">
                                            <p:graphicEl>
                                              <a:dgm id="{A531A569-E3C0-49C5-9529-219320432EED}"/>
                                            </p:graphicEl>
                                          </p:spTgt>
                                        </p:tgtEl>
                                        <p:attrNameLst>
                                          <p:attrName>style.visibility</p:attrName>
                                        </p:attrNameLst>
                                      </p:cBhvr>
                                      <p:to>
                                        <p:strVal val="visible"/>
                                      </p:to>
                                    </p:set>
                                    <p:animEffect transition="in" filter="checkerboard(across)">
                                      <p:cBhvr>
                                        <p:cTn id="20" dur="500"/>
                                        <p:tgtEl>
                                          <p:spTgt spid="4">
                                            <p:graphicEl>
                                              <a:dgm id="{A531A569-E3C0-49C5-9529-219320432EED}"/>
                                            </p:graphicEl>
                                          </p:spTgt>
                                        </p:tgtEl>
                                      </p:cBhvr>
                                    </p:animEffect>
                                  </p:childTnLst>
                                </p:cTn>
                              </p:par>
                            </p:childTnLst>
                          </p:cTn>
                        </p:par>
                      </p:childTnLst>
                    </p:cTn>
                  </p:par>
                  <p:par>
                    <p:cTn id="21" fill="hold">
                      <p:stCondLst>
                        <p:cond delay="indefinite"/>
                      </p:stCondLst>
                      <p:childTnLst>
                        <p:par>
                          <p:cTn id="22" fill="hold">
                            <p:stCondLst>
                              <p:cond delay="0"/>
                            </p:stCondLst>
                            <p:childTnLst>
                              <p:par>
                                <p:cTn id="23" presetID="5" presetClass="entr" presetSubtype="10" fill="hold" grpId="0" nodeType="clickEffect">
                                  <p:stCondLst>
                                    <p:cond delay="0"/>
                                  </p:stCondLst>
                                  <p:childTnLst>
                                    <p:set>
                                      <p:cBhvr>
                                        <p:cTn id="24" dur="1" fill="hold">
                                          <p:stCondLst>
                                            <p:cond delay="0"/>
                                          </p:stCondLst>
                                        </p:cTn>
                                        <p:tgtEl>
                                          <p:spTgt spid="4">
                                            <p:graphicEl>
                                              <a:dgm id="{F87AD508-D217-4745-93D3-02931075943A}"/>
                                            </p:graphicEl>
                                          </p:spTgt>
                                        </p:tgtEl>
                                        <p:attrNameLst>
                                          <p:attrName>style.visibility</p:attrName>
                                        </p:attrNameLst>
                                      </p:cBhvr>
                                      <p:to>
                                        <p:strVal val="visible"/>
                                      </p:to>
                                    </p:set>
                                    <p:animEffect transition="in" filter="checkerboard(across)">
                                      <p:cBhvr>
                                        <p:cTn id="25" dur="500"/>
                                        <p:tgtEl>
                                          <p:spTgt spid="4">
                                            <p:graphicEl>
                                              <a:dgm id="{F87AD508-D217-4745-93D3-02931075943A}"/>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Elements of Visual Narrative</a:t>
            </a:r>
            <a:endParaRPr lang="en-US" dirty="0"/>
          </a:p>
        </p:txBody>
      </p:sp>
      <p:graphicFrame>
        <p:nvGraphicFramePr>
          <p:cNvPr id="4" name="Diagram 3"/>
          <p:cNvGraphicFramePr/>
          <p:nvPr/>
        </p:nvGraphicFramePr>
        <p:xfrm>
          <a:off x="304800" y="1447800"/>
          <a:ext cx="8610600"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graphicEl>
                                              <a:dgm id="{3AE8C80F-13B0-4CB3-820A-7F3CA1EEC70C}"/>
                                            </p:graphicEl>
                                          </p:spTgt>
                                        </p:tgtEl>
                                        <p:attrNameLst>
                                          <p:attrName>style.visibility</p:attrName>
                                        </p:attrNameLst>
                                      </p:cBhvr>
                                      <p:to>
                                        <p:strVal val="visible"/>
                                      </p:to>
                                    </p:set>
                                    <p:animEffect transition="in" filter="checkerboard(across)">
                                      <p:cBhvr>
                                        <p:cTn id="7" dur="500"/>
                                        <p:tgtEl>
                                          <p:spTgt spid="4">
                                            <p:graphicEl>
                                              <a:dgm id="{3AE8C80F-13B0-4CB3-820A-7F3CA1EEC70C}"/>
                                            </p:graphicEl>
                                          </p:spTgt>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4">
                                            <p:graphicEl>
                                              <a:dgm id="{59F877D5-078E-4E52-9132-9769EC0C8833}"/>
                                            </p:graphicEl>
                                          </p:spTgt>
                                        </p:tgtEl>
                                        <p:attrNameLst>
                                          <p:attrName>style.visibility</p:attrName>
                                        </p:attrNameLst>
                                      </p:cBhvr>
                                      <p:to>
                                        <p:strVal val="visible"/>
                                      </p:to>
                                    </p:set>
                                    <p:animEffect transition="in" filter="checkerboard(across)">
                                      <p:cBhvr>
                                        <p:cTn id="10" dur="500"/>
                                        <p:tgtEl>
                                          <p:spTgt spid="4">
                                            <p:graphicEl>
                                              <a:dgm id="{59F877D5-078E-4E52-9132-9769EC0C8833}"/>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grpId="0" nodeType="clickEffect">
                                  <p:stCondLst>
                                    <p:cond delay="0"/>
                                  </p:stCondLst>
                                  <p:childTnLst>
                                    <p:set>
                                      <p:cBhvr>
                                        <p:cTn id="14" dur="1" fill="hold">
                                          <p:stCondLst>
                                            <p:cond delay="0"/>
                                          </p:stCondLst>
                                        </p:cTn>
                                        <p:tgtEl>
                                          <p:spTgt spid="4">
                                            <p:graphicEl>
                                              <a:dgm id="{98B1AA9B-DD26-4504-BF55-F44FF83E97DD}"/>
                                            </p:graphicEl>
                                          </p:spTgt>
                                        </p:tgtEl>
                                        <p:attrNameLst>
                                          <p:attrName>style.visibility</p:attrName>
                                        </p:attrNameLst>
                                      </p:cBhvr>
                                      <p:to>
                                        <p:strVal val="visible"/>
                                      </p:to>
                                    </p:set>
                                    <p:animEffect transition="in" filter="checkerboard(across)">
                                      <p:cBhvr>
                                        <p:cTn id="15" dur="500"/>
                                        <p:tgtEl>
                                          <p:spTgt spid="4">
                                            <p:graphicEl>
                                              <a:dgm id="{98B1AA9B-DD26-4504-BF55-F44FF83E97DD}"/>
                                            </p:graphicEl>
                                          </p:spTgt>
                                        </p:tgtEl>
                                      </p:cBhvr>
                                    </p:animEffect>
                                  </p:childTnLst>
                                </p:cTn>
                              </p:par>
                              <p:par>
                                <p:cTn id="16" presetID="5" presetClass="entr" presetSubtype="10" fill="hold" grpId="0" nodeType="withEffect">
                                  <p:stCondLst>
                                    <p:cond delay="0"/>
                                  </p:stCondLst>
                                  <p:childTnLst>
                                    <p:set>
                                      <p:cBhvr>
                                        <p:cTn id="17" dur="1" fill="hold">
                                          <p:stCondLst>
                                            <p:cond delay="0"/>
                                          </p:stCondLst>
                                        </p:cTn>
                                        <p:tgtEl>
                                          <p:spTgt spid="4">
                                            <p:graphicEl>
                                              <a:dgm id="{ADE0BC10-C791-4A8C-B039-2647C3BFA8AC}"/>
                                            </p:graphicEl>
                                          </p:spTgt>
                                        </p:tgtEl>
                                        <p:attrNameLst>
                                          <p:attrName>style.visibility</p:attrName>
                                        </p:attrNameLst>
                                      </p:cBhvr>
                                      <p:to>
                                        <p:strVal val="visible"/>
                                      </p:to>
                                    </p:set>
                                    <p:animEffect transition="in" filter="checkerboard(across)">
                                      <p:cBhvr>
                                        <p:cTn id="18" dur="500"/>
                                        <p:tgtEl>
                                          <p:spTgt spid="4">
                                            <p:graphicEl>
                                              <a:dgm id="{ADE0BC10-C791-4A8C-B039-2647C3BFA8AC}"/>
                                            </p:graphicEl>
                                          </p:spTgt>
                                        </p:tgtEl>
                                      </p:cBhvr>
                                    </p:animEffect>
                                  </p:childTnLst>
                                </p:cTn>
                              </p:par>
                            </p:childTnLst>
                          </p:cTn>
                        </p:par>
                      </p:childTnLst>
                    </p:cTn>
                  </p:par>
                  <p:par>
                    <p:cTn id="19" fill="hold">
                      <p:stCondLst>
                        <p:cond delay="indefinite"/>
                      </p:stCondLst>
                      <p:childTnLst>
                        <p:par>
                          <p:cTn id="20" fill="hold">
                            <p:stCondLst>
                              <p:cond delay="0"/>
                            </p:stCondLst>
                            <p:childTnLst>
                              <p:par>
                                <p:cTn id="21" presetID="5" presetClass="entr" presetSubtype="10" fill="hold" grpId="0" nodeType="clickEffect">
                                  <p:stCondLst>
                                    <p:cond delay="0"/>
                                  </p:stCondLst>
                                  <p:childTnLst>
                                    <p:set>
                                      <p:cBhvr>
                                        <p:cTn id="22" dur="1" fill="hold">
                                          <p:stCondLst>
                                            <p:cond delay="0"/>
                                          </p:stCondLst>
                                        </p:cTn>
                                        <p:tgtEl>
                                          <p:spTgt spid="4">
                                            <p:graphicEl>
                                              <a:dgm id="{ADC1F0D1-7C9E-4543-92C3-2E810433CE47}"/>
                                            </p:graphicEl>
                                          </p:spTgt>
                                        </p:tgtEl>
                                        <p:attrNameLst>
                                          <p:attrName>style.visibility</p:attrName>
                                        </p:attrNameLst>
                                      </p:cBhvr>
                                      <p:to>
                                        <p:strVal val="visible"/>
                                      </p:to>
                                    </p:set>
                                    <p:animEffect transition="in" filter="checkerboard(across)">
                                      <p:cBhvr>
                                        <p:cTn id="23" dur="500"/>
                                        <p:tgtEl>
                                          <p:spTgt spid="4">
                                            <p:graphicEl>
                                              <a:dgm id="{ADC1F0D1-7C9E-4543-92C3-2E810433CE47}"/>
                                            </p:graphicEl>
                                          </p:spTgt>
                                        </p:tgtEl>
                                      </p:cBhvr>
                                    </p:animEffect>
                                  </p:childTnLst>
                                </p:cTn>
                              </p:par>
                              <p:par>
                                <p:cTn id="24" presetID="5" presetClass="entr" presetSubtype="10" fill="hold" grpId="0" nodeType="withEffect">
                                  <p:stCondLst>
                                    <p:cond delay="0"/>
                                  </p:stCondLst>
                                  <p:childTnLst>
                                    <p:set>
                                      <p:cBhvr>
                                        <p:cTn id="25" dur="1" fill="hold">
                                          <p:stCondLst>
                                            <p:cond delay="0"/>
                                          </p:stCondLst>
                                        </p:cTn>
                                        <p:tgtEl>
                                          <p:spTgt spid="4">
                                            <p:graphicEl>
                                              <a:dgm id="{DDA5D261-0994-4FFF-8466-E4FFF13AB783}"/>
                                            </p:graphicEl>
                                          </p:spTgt>
                                        </p:tgtEl>
                                        <p:attrNameLst>
                                          <p:attrName>style.visibility</p:attrName>
                                        </p:attrNameLst>
                                      </p:cBhvr>
                                      <p:to>
                                        <p:strVal val="visible"/>
                                      </p:to>
                                    </p:set>
                                    <p:animEffect transition="in" filter="checkerboard(across)">
                                      <p:cBhvr>
                                        <p:cTn id="26" dur="500"/>
                                        <p:tgtEl>
                                          <p:spTgt spid="4">
                                            <p:graphicEl>
                                              <a:dgm id="{DDA5D261-0994-4FFF-8466-E4FFF13AB783}"/>
                                            </p:graphicEl>
                                          </p:spTgt>
                                        </p:tgtEl>
                                      </p:cBhvr>
                                    </p:animEffect>
                                  </p:childTnLst>
                                </p:cTn>
                              </p:par>
                            </p:childTnLst>
                          </p:cTn>
                        </p:par>
                      </p:childTnLst>
                    </p:cTn>
                  </p:par>
                  <p:par>
                    <p:cTn id="27" fill="hold">
                      <p:stCondLst>
                        <p:cond delay="indefinite"/>
                      </p:stCondLst>
                      <p:childTnLst>
                        <p:par>
                          <p:cTn id="28" fill="hold">
                            <p:stCondLst>
                              <p:cond delay="0"/>
                            </p:stCondLst>
                            <p:childTnLst>
                              <p:par>
                                <p:cTn id="29" presetID="5" presetClass="entr" presetSubtype="10" fill="hold" grpId="0" nodeType="clickEffect">
                                  <p:stCondLst>
                                    <p:cond delay="0"/>
                                  </p:stCondLst>
                                  <p:childTnLst>
                                    <p:set>
                                      <p:cBhvr>
                                        <p:cTn id="30" dur="1" fill="hold">
                                          <p:stCondLst>
                                            <p:cond delay="0"/>
                                          </p:stCondLst>
                                        </p:cTn>
                                        <p:tgtEl>
                                          <p:spTgt spid="4">
                                            <p:graphicEl>
                                              <a:dgm id="{B8A1AADE-4FF5-48A0-88C4-1748CC2C6032}"/>
                                            </p:graphicEl>
                                          </p:spTgt>
                                        </p:tgtEl>
                                        <p:attrNameLst>
                                          <p:attrName>style.visibility</p:attrName>
                                        </p:attrNameLst>
                                      </p:cBhvr>
                                      <p:to>
                                        <p:strVal val="visible"/>
                                      </p:to>
                                    </p:set>
                                    <p:animEffect transition="in" filter="checkerboard(across)">
                                      <p:cBhvr>
                                        <p:cTn id="31" dur="500"/>
                                        <p:tgtEl>
                                          <p:spTgt spid="4">
                                            <p:graphicEl>
                                              <a:dgm id="{B8A1AADE-4FF5-48A0-88C4-1748CC2C6032}"/>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5" presetClass="entr" presetSubtype="10" fill="hold" grpId="0" nodeType="clickEffect">
                                  <p:stCondLst>
                                    <p:cond delay="0"/>
                                  </p:stCondLst>
                                  <p:childTnLst>
                                    <p:set>
                                      <p:cBhvr>
                                        <p:cTn id="35" dur="1" fill="hold">
                                          <p:stCondLst>
                                            <p:cond delay="0"/>
                                          </p:stCondLst>
                                        </p:cTn>
                                        <p:tgtEl>
                                          <p:spTgt spid="4">
                                            <p:graphicEl>
                                              <a:dgm id="{E36448E2-8EC2-4F9E-BEAD-EB2187BC066A}"/>
                                            </p:graphicEl>
                                          </p:spTgt>
                                        </p:tgtEl>
                                        <p:attrNameLst>
                                          <p:attrName>style.visibility</p:attrName>
                                        </p:attrNameLst>
                                      </p:cBhvr>
                                      <p:to>
                                        <p:strVal val="visible"/>
                                      </p:to>
                                    </p:set>
                                    <p:animEffect transition="in" filter="checkerboard(across)">
                                      <p:cBhvr>
                                        <p:cTn id="36" dur="500"/>
                                        <p:tgtEl>
                                          <p:spTgt spid="4">
                                            <p:graphicEl>
                                              <a:dgm id="{E36448E2-8EC2-4F9E-BEAD-EB2187BC066A}"/>
                                            </p:graphicEl>
                                          </p:spTgt>
                                        </p:tgtEl>
                                      </p:cBhvr>
                                    </p:animEffect>
                                  </p:childTnLst>
                                </p:cTn>
                              </p:par>
                            </p:childTnLst>
                          </p:cTn>
                        </p:par>
                      </p:childTnLst>
                    </p:cTn>
                  </p:par>
                  <p:par>
                    <p:cTn id="37" fill="hold">
                      <p:stCondLst>
                        <p:cond delay="indefinite"/>
                      </p:stCondLst>
                      <p:childTnLst>
                        <p:par>
                          <p:cTn id="38" fill="hold">
                            <p:stCondLst>
                              <p:cond delay="0"/>
                            </p:stCondLst>
                            <p:childTnLst>
                              <p:par>
                                <p:cTn id="39" presetID="5" presetClass="entr" presetSubtype="10" fill="hold" grpId="0" nodeType="clickEffect">
                                  <p:stCondLst>
                                    <p:cond delay="0"/>
                                  </p:stCondLst>
                                  <p:childTnLst>
                                    <p:set>
                                      <p:cBhvr>
                                        <p:cTn id="40" dur="1" fill="hold">
                                          <p:stCondLst>
                                            <p:cond delay="0"/>
                                          </p:stCondLst>
                                        </p:cTn>
                                        <p:tgtEl>
                                          <p:spTgt spid="4">
                                            <p:graphicEl>
                                              <a:dgm id="{81C08F2C-94C7-49D1-80F1-88A30B48A0FC}"/>
                                            </p:graphicEl>
                                          </p:spTgt>
                                        </p:tgtEl>
                                        <p:attrNameLst>
                                          <p:attrName>style.visibility</p:attrName>
                                        </p:attrNameLst>
                                      </p:cBhvr>
                                      <p:to>
                                        <p:strVal val="visible"/>
                                      </p:to>
                                    </p:set>
                                    <p:animEffect transition="in" filter="checkerboard(across)">
                                      <p:cBhvr>
                                        <p:cTn id="41" dur="500"/>
                                        <p:tgtEl>
                                          <p:spTgt spid="4">
                                            <p:graphicEl>
                                              <a:dgm id="{81C08F2C-94C7-49D1-80F1-88A30B48A0FC}"/>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lvlOne"/>
        </p:bldSub>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Design Heuristics for Narrative Diagrams</a:t>
            </a:r>
            <a:endParaRPr lang="en-US" dirty="0"/>
          </a:p>
        </p:txBody>
      </p:sp>
      <p:sp>
        <p:nvSpPr>
          <p:cNvPr id="3" name="Content Placeholder 2"/>
          <p:cNvSpPr>
            <a:spLocks noGrp="1"/>
          </p:cNvSpPr>
          <p:nvPr>
            <p:ph sz="quarter" idx="1"/>
          </p:nvPr>
        </p:nvSpPr>
        <p:spPr/>
        <p:txBody>
          <a:bodyPr/>
          <a:lstStyle/>
          <a:p>
            <a:r>
              <a:rPr lang="en-US" dirty="0" smtClean="0"/>
              <a:t>A clear sequence of operations should be evident to maintain narrative sequence.</a:t>
            </a:r>
          </a:p>
          <a:p>
            <a:r>
              <a:rPr lang="en-US" dirty="0" smtClean="0"/>
              <a:t>Components should be clearly visible and identifiable in the diagrams.</a:t>
            </a:r>
          </a:p>
          <a:p>
            <a:r>
              <a:rPr lang="en-US" dirty="0" smtClean="0"/>
              <a:t>The spatial layout of components should be consistent from one frame to the next.</a:t>
            </a:r>
          </a:p>
          <a:p>
            <a:r>
              <a:rPr lang="en-US" dirty="0" smtClean="0"/>
              <a:t>Actions should be illustrated along with connections between components.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heckerboard(across)">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heckerboard(across)">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sz="quarter" idx="1"/>
          </p:nvPr>
        </p:nvSpPr>
        <p:spPr/>
        <p:txBody>
          <a:bodyPr/>
          <a:lstStyle/>
          <a:p>
            <a:r>
              <a:rPr lang="en-US" dirty="0" smtClean="0"/>
              <a:t>In this lecture, we will deal with the following questions:</a:t>
            </a:r>
          </a:p>
          <a:p>
            <a:pPr lvl="1"/>
            <a:r>
              <a:rPr lang="en-US" dirty="0" smtClean="0"/>
              <a:t>When are images most effective?</a:t>
            </a:r>
          </a:p>
          <a:p>
            <a:pPr lvl="1"/>
            <a:r>
              <a:rPr lang="en-US" dirty="0" smtClean="0"/>
              <a:t>When are words and other formal symbols most effective?</a:t>
            </a:r>
          </a:p>
          <a:p>
            <a:pPr lvl="1"/>
            <a:r>
              <a:rPr lang="en-US" dirty="0" smtClean="0"/>
              <a:t>If both images and words are used, how should they be combined?  For example, </a:t>
            </a:r>
            <a:r>
              <a:rPr lang="en-US" dirty="0" smtClean="0">
                <a:hlinkClick r:id="rId2"/>
              </a:rPr>
              <a:t>http://www.segmeasurement.com/</a:t>
            </a:r>
            <a:endParaRPr lang="en-US" dirty="0" smtClean="0"/>
          </a:p>
          <a:p>
            <a:pPr>
              <a:buNone/>
            </a:pPr>
            <a:endParaRPr lang="en-US" dirty="0" smtClean="0"/>
          </a:p>
          <a:p>
            <a:pPr>
              <a:buNone/>
            </a:pPr>
            <a:r>
              <a:rPr lang="en-US" dirty="0" smtClean="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heckerboard(across)">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heckerboard(across)">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checkerboard(across)">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Learned Symbols</a:t>
            </a:r>
            <a:endParaRPr lang="en-US" dirty="0"/>
          </a:p>
        </p:txBody>
      </p:sp>
      <p:sp>
        <p:nvSpPr>
          <p:cNvPr id="3" name="Content Placeholder 2"/>
          <p:cNvSpPr>
            <a:spLocks noGrp="1"/>
          </p:cNvSpPr>
          <p:nvPr>
            <p:ph sz="quarter" idx="1"/>
          </p:nvPr>
        </p:nvSpPr>
        <p:spPr>
          <a:xfrm>
            <a:off x="152400" y="1524000"/>
            <a:ext cx="8839200" cy="4724400"/>
          </a:xfrm>
        </p:spPr>
        <p:txBody>
          <a:bodyPr>
            <a:normAutofit/>
          </a:bodyPr>
          <a:lstStyle/>
          <a:p>
            <a:r>
              <a:rPr lang="en-US" sz="2400" dirty="0" smtClean="0"/>
              <a:t>Natural language contains a set of nouns to denote concrete or abstract objects.</a:t>
            </a:r>
          </a:p>
          <a:p>
            <a:pPr lvl="1"/>
            <a:r>
              <a:rPr lang="en-US" sz="2000" dirty="0" smtClean="0"/>
              <a:t>Nouns are invented and arbitrary.</a:t>
            </a:r>
          </a:p>
          <a:p>
            <a:pPr lvl="1"/>
            <a:r>
              <a:rPr lang="en-US" sz="2000" dirty="0" smtClean="0"/>
              <a:t>As a language becomes more complex, arbitrariness increases.</a:t>
            </a:r>
          </a:p>
          <a:p>
            <a:r>
              <a:rPr lang="en-US" sz="2400" dirty="0" smtClean="0"/>
              <a:t>Visual thinking is based on pattern perception; not learned symbols.</a:t>
            </a:r>
          </a:p>
          <a:p>
            <a:pPr lvl="1"/>
            <a:r>
              <a:rPr lang="en-US" sz="2000" dirty="0" smtClean="0"/>
              <a:t>Pattern perception is part evolution and part visual experience.</a:t>
            </a:r>
          </a:p>
          <a:p>
            <a:pPr lvl="1"/>
            <a:r>
              <a:rPr lang="en-US" sz="2000" dirty="0" smtClean="0"/>
              <a:t>Patterns convey meaning  in ways that are not arbitrary and not socially determined.</a:t>
            </a:r>
          </a:p>
          <a:p>
            <a:r>
              <a:rPr lang="en-US" sz="2400" dirty="0" smtClean="0"/>
              <a:t>Visual designs are almost always hybrids.</a:t>
            </a:r>
          </a:p>
          <a:p>
            <a:pPr lvl="1"/>
            <a:r>
              <a:rPr lang="en-US" sz="2000" dirty="0" smtClean="0"/>
              <a:t>They have aspects that support visual thinking through pattern finding;</a:t>
            </a:r>
          </a:p>
          <a:p>
            <a:pPr lvl="1"/>
            <a:r>
              <a:rPr lang="en-US" sz="2000" dirty="0" smtClean="0"/>
              <a:t>They have aspects that are conventional and processed via language.</a:t>
            </a:r>
          </a:p>
          <a:p>
            <a:pPr lvl="1"/>
            <a:endParaRPr lang="en-US"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1"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1"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1"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heckerboard(across)">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1"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heckerboard(across)">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1"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checkerboard(across)">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1"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checkerboard(across)">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grpId="1"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checkerboard(across)">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grpId="1"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checkerboard(across)">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5" presetClass="entr" presetSubtype="10" fill="hold" grpId="1"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checkerboard(across)">
                                      <p:cBhvr>
                                        <p:cTn id="4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1" build="p" bldLvl="2"/>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Natural Language vs. Visual Thinking</a:t>
            </a:r>
            <a:endParaRPr lang="en-US" dirty="0"/>
          </a:p>
        </p:txBody>
      </p:sp>
      <p:grpSp>
        <p:nvGrpSpPr>
          <p:cNvPr id="60" name="Group 59"/>
          <p:cNvGrpSpPr/>
          <p:nvPr/>
        </p:nvGrpSpPr>
        <p:grpSpPr>
          <a:xfrm>
            <a:off x="1512105" y="1447800"/>
            <a:ext cx="6095515" cy="1066800"/>
            <a:chOff x="1512105" y="1447800"/>
            <a:chExt cx="6095515" cy="1066800"/>
          </a:xfrm>
        </p:grpSpPr>
        <p:sp>
          <p:nvSpPr>
            <p:cNvPr id="4" name="Oval 3"/>
            <p:cNvSpPr/>
            <p:nvPr/>
          </p:nvSpPr>
          <p:spPr>
            <a:xfrm>
              <a:off x="1512105" y="1447800"/>
              <a:ext cx="1828800" cy="1066800"/>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0800000" scaled="1"/>
              <a:tileRect/>
            </a:gradFill>
            <a:effectLst>
              <a:outerShdw blurRad="50800" dist="38100" dir="2700000" algn="tl" rotWithShape="0">
                <a:prstClr val="black">
                  <a:alpha val="40000"/>
                </a:prstClr>
              </a:outerShdw>
              <a:reflection blurRad="6350" stA="52000" endA="300" endPos="35000" dir="5400000" sy="-100000" algn="bl" rotWithShape="0"/>
            </a:effectLst>
          </p:spPr>
          <p:style>
            <a:lnRef idx="1">
              <a:schemeClr val="accent2"/>
            </a:lnRef>
            <a:fillRef idx="3">
              <a:schemeClr val="accent2"/>
            </a:fillRef>
            <a:effectRef idx="2">
              <a:schemeClr val="accent2"/>
            </a:effectRef>
            <a:fontRef idx="minor">
              <a:schemeClr val="lt1"/>
            </a:fontRef>
          </p:style>
          <p:txBody>
            <a:bodyPr rtlCol="0" anchor="ctr"/>
            <a:lstStyle/>
            <a:p>
              <a:pPr algn="ctr"/>
              <a:r>
                <a:rPr lang="en-US" dirty="0" smtClean="0">
                  <a:solidFill>
                    <a:schemeClr val="tx1"/>
                  </a:solidFill>
                  <a:effectLst>
                    <a:outerShdw blurRad="38100" dist="38100" dir="2700000" algn="tl">
                      <a:srgbClr val="000000">
                        <a:alpha val="43137"/>
                      </a:srgbClr>
                    </a:outerShdw>
                  </a:effectLst>
                </a:rPr>
                <a:t>Natural Language</a:t>
              </a:r>
              <a:endParaRPr lang="en-US" dirty="0">
                <a:solidFill>
                  <a:schemeClr val="tx1"/>
                </a:solidFill>
                <a:effectLst>
                  <a:outerShdw blurRad="38100" dist="38100" dir="2700000" algn="tl">
                    <a:srgbClr val="000000">
                      <a:alpha val="43137"/>
                    </a:srgbClr>
                  </a:outerShdw>
                </a:effectLst>
              </a:endParaRPr>
            </a:p>
          </p:txBody>
        </p:sp>
        <p:sp>
          <p:nvSpPr>
            <p:cNvPr id="5" name="Oval 4"/>
            <p:cNvSpPr/>
            <p:nvPr/>
          </p:nvSpPr>
          <p:spPr>
            <a:xfrm>
              <a:off x="5778820" y="1447800"/>
              <a:ext cx="1828800" cy="1066800"/>
            </a:xfrm>
            <a:prstGeom prst="ellipse">
              <a:avLst/>
            </a:prstGeom>
            <a:gradFill flip="none" rotWithShape="1">
              <a:gsLst>
                <a:gs pos="0">
                  <a:srgbClr val="28CAD2">
                    <a:shade val="30000"/>
                    <a:satMod val="115000"/>
                  </a:srgbClr>
                </a:gs>
                <a:gs pos="50000">
                  <a:srgbClr val="28CAD2">
                    <a:shade val="67500"/>
                    <a:satMod val="115000"/>
                  </a:srgbClr>
                </a:gs>
                <a:gs pos="100000">
                  <a:srgbClr val="28CAD2">
                    <a:shade val="100000"/>
                    <a:satMod val="115000"/>
                  </a:srgbClr>
                </a:gs>
              </a:gsLst>
              <a:lin ang="10800000" scaled="1"/>
              <a:tileRect/>
            </a:gradFill>
            <a:effectLst>
              <a:outerShdw blurRad="50800" dist="38100" dir="2700000" algn="tl" rotWithShape="0">
                <a:prstClr val="black">
                  <a:alpha val="40000"/>
                </a:prstClr>
              </a:outerShdw>
              <a:reflection blurRad="6350" stA="52000" endA="300" endPos="35000" dir="5400000" sy="-100000" algn="bl" rotWithShape="0"/>
            </a:effectLst>
          </p:spPr>
          <p:style>
            <a:lnRef idx="1">
              <a:schemeClr val="accent3"/>
            </a:lnRef>
            <a:fillRef idx="3">
              <a:schemeClr val="accent3"/>
            </a:fillRef>
            <a:effectRef idx="2">
              <a:schemeClr val="accent3"/>
            </a:effectRef>
            <a:fontRef idx="minor">
              <a:schemeClr val="lt1"/>
            </a:fontRef>
          </p:style>
          <p:txBody>
            <a:bodyPr rtlCol="0" anchor="ctr"/>
            <a:lstStyle/>
            <a:p>
              <a:pPr algn="ctr"/>
              <a:r>
                <a:rPr lang="en-US" dirty="0" smtClean="0">
                  <a:effectLst>
                    <a:outerShdw blurRad="38100" dist="38100" dir="2700000" algn="tl">
                      <a:srgbClr val="000000">
                        <a:alpha val="43137"/>
                      </a:srgbClr>
                    </a:outerShdw>
                  </a:effectLst>
                </a:rPr>
                <a:t>Visual Thinking</a:t>
              </a:r>
              <a:endParaRPr lang="en-US" dirty="0">
                <a:effectLst>
                  <a:outerShdw blurRad="38100" dist="38100" dir="2700000" algn="tl">
                    <a:srgbClr val="000000">
                      <a:alpha val="43137"/>
                    </a:srgbClr>
                  </a:outerShdw>
                </a:effectLst>
              </a:endParaRPr>
            </a:p>
          </p:txBody>
        </p:sp>
      </p:grpSp>
      <p:grpSp>
        <p:nvGrpSpPr>
          <p:cNvPr id="62" name="Group 61"/>
          <p:cNvGrpSpPr/>
          <p:nvPr/>
        </p:nvGrpSpPr>
        <p:grpSpPr>
          <a:xfrm>
            <a:off x="381000" y="3009900"/>
            <a:ext cx="8382000" cy="1104900"/>
            <a:chOff x="381000" y="3009900"/>
            <a:chExt cx="8382000" cy="1104900"/>
          </a:xfrm>
        </p:grpSpPr>
        <p:sp>
          <p:nvSpPr>
            <p:cNvPr id="6" name="Oval 5"/>
            <p:cNvSpPr/>
            <p:nvPr/>
          </p:nvSpPr>
          <p:spPr>
            <a:xfrm>
              <a:off x="2514600" y="3028950"/>
              <a:ext cx="1981200" cy="1066800"/>
            </a:xfrm>
            <a:prstGeom prst="ellipse">
              <a:avLst/>
            </a:prstGeom>
            <a:effectLst>
              <a:outerShdw blurRad="50800" dist="38100" dir="2700000" algn="tl" rotWithShape="0">
                <a:prstClr val="black">
                  <a:alpha val="40000"/>
                </a:prstClr>
              </a:outerShdw>
              <a:reflection blurRad="6350" stA="52000" endA="300" endPos="35000" dir="5400000" sy="-100000" algn="bl" rotWithShape="0"/>
            </a:effectLst>
          </p:spPr>
          <p:style>
            <a:lnRef idx="1">
              <a:schemeClr val="accent2"/>
            </a:lnRef>
            <a:fillRef idx="3">
              <a:schemeClr val="accent2"/>
            </a:fillRef>
            <a:effectRef idx="2">
              <a:schemeClr val="accent2"/>
            </a:effectRef>
            <a:fontRef idx="minor">
              <a:schemeClr val="lt1"/>
            </a:fontRef>
          </p:style>
          <p:txBody>
            <a:bodyPr rtlCol="0" anchor="ctr"/>
            <a:lstStyle/>
            <a:p>
              <a:pPr algn="ctr"/>
              <a:r>
                <a:rPr lang="en-US" dirty="0" smtClean="0">
                  <a:solidFill>
                    <a:schemeClr val="tx1"/>
                  </a:solidFill>
                  <a:effectLst>
                    <a:outerShdw blurRad="38100" dist="38100" dir="2700000" algn="tl">
                      <a:srgbClr val="000000">
                        <a:alpha val="43137"/>
                      </a:srgbClr>
                    </a:outerShdw>
                  </a:effectLst>
                </a:rPr>
                <a:t>Arbitrary</a:t>
              </a:r>
            </a:p>
          </p:txBody>
        </p:sp>
        <p:sp>
          <p:nvSpPr>
            <p:cNvPr id="7" name="Oval 6"/>
            <p:cNvSpPr/>
            <p:nvPr/>
          </p:nvSpPr>
          <p:spPr>
            <a:xfrm>
              <a:off x="381000" y="3009900"/>
              <a:ext cx="1981200" cy="1104900"/>
            </a:xfrm>
            <a:prstGeom prst="ellipse">
              <a:avLst/>
            </a:prstGeom>
            <a:effectLst>
              <a:outerShdw blurRad="50800" dist="38100" dir="2700000" algn="tl" rotWithShape="0">
                <a:prstClr val="black">
                  <a:alpha val="40000"/>
                </a:prstClr>
              </a:outerShdw>
              <a:reflection blurRad="6350" stA="52000" endA="300" endPos="35000" dir="5400000" sy="-100000" algn="bl" rotWithShape="0"/>
            </a:effectLst>
          </p:spPr>
          <p:style>
            <a:lnRef idx="1">
              <a:schemeClr val="accent2"/>
            </a:lnRef>
            <a:fillRef idx="3">
              <a:schemeClr val="accent2"/>
            </a:fillRef>
            <a:effectRef idx="2">
              <a:schemeClr val="accent2"/>
            </a:effectRef>
            <a:fontRef idx="minor">
              <a:schemeClr val="lt1"/>
            </a:fontRef>
          </p:style>
          <p:txBody>
            <a:bodyPr rtlCol="0" anchor="ctr"/>
            <a:lstStyle/>
            <a:p>
              <a:pPr algn="ctr"/>
              <a:r>
                <a:rPr lang="en-US" dirty="0" smtClean="0">
                  <a:solidFill>
                    <a:schemeClr val="tx1"/>
                  </a:solidFill>
                  <a:effectLst>
                    <a:outerShdw blurRad="38100" dist="38100" dir="2700000" algn="tl">
                      <a:srgbClr val="000000">
                        <a:alpha val="43137"/>
                      </a:srgbClr>
                    </a:outerShdw>
                  </a:effectLst>
                </a:rPr>
                <a:t>Invented</a:t>
              </a:r>
              <a:endParaRPr lang="en-US" dirty="0">
                <a:solidFill>
                  <a:schemeClr val="tx1"/>
                </a:solidFill>
                <a:effectLst>
                  <a:outerShdw blurRad="38100" dist="38100" dir="2700000" algn="tl">
                    <a:srgbClr val="000000">
                      <a:alpha val="43137"/>
                    </a:srgbClr>
                  </a:outerShdw>
                </a:effectLst>
              </a:endParaRPr>
            </a:p>
          </p:txBody>
        </p:sp>
        <p:sp>
          <p:nvSpPr>
            <p:cNvPr id="8" name="Oval 7"/>
            <p:cNvSpPr/>
            <p:nvPr/>
          </p:nvSpPr>
          <p:spPr>
            <a:xfrm>
              <a:off x="6781800" y="3028950"/>
              <a:ext cx="1981200" cy="1066800"/>
            </a:xfrm>
            <a:prstGeom prst="ellipse">
              <a:avLst/>
            </a:prstGeom>
            <a:effectLst>
              <a:outerShdw blurRad="50800" dist="38100" dir="2700000" algn="tl" rotWithShape="0">
                <a:prstClr val="black">
                  <a:alpha val="40000"/>
                </a:prstClr>
              </a:outerShdw>
              <a:reflection blurRad="6350" stA="52000" endA="300" endPos="35000" dir="5400000" sy="-100000" algn="bl" rotWithShape="0"/>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dirty="0" smtClean="0">
                <a:effectLst>
                  <a:outerShdw blurRad="38100" dist="38100" dir="2700000" algn="tl">
                    <a:srgbClr val="000000">
                      <a:alpha val="43137"/>
                    </a:srgbClr>
                  </a:outerShdw>
                </a:effectLst>
              </a:endParaRPr>
            </a:p>
            <a:p>
              <a:pPr algn="ctr"/>
              <a:r>
                <a:rPr lang="en-US" dirty="0" smtClean="0">
                  <a:effectLst>
                    <a:outerShdw blurRad="38100" dist="38100" dir="2700000" algn="tl">
                      <a:srgbClr val="000000">
                        <a:alpha val="43137"/>
                      </a:srgbClr>
                    </a:outerShdw>
                  </a:effectLst>
                </a:rPr>
                <a:t>Not Socially Determined</a:t>
              </a:r>
            </a:p>
            <a:p>
              <a:pPr algn="ctr"/>
              <a:endParaRPr lang="en-US" dirty="0" smtClean="0">
                <a:effectLst>
                  <a:outerShdw blurRad="38100" dist="38100" dir="2700000" algn="tl">
                    <a:srgbClr val="000000">
                      <a:alpha val="43137"/>
                    </a:srgbClr>
                  </a:outerShdw>
                </a:effectLst>
              </a:endParaRPr>
            </a:p>
          </p:txBody>
        </p:sp>
        <p:sp>
          <p:nvSpPr>
            <p:cNvPr id="9" name="Oval 8"/>
            <p:cNvSpPr/>
            <p:nvPr/>
          </p:nvSpPr>
          <p:spPr>
            <a:xfrm>
              <a:off x="4648200" y="3009900"/>
              <a:ext cx="1981200" cy="1104900"/>
            </a:xfrm>
            <a:prstGeom prst="ellipse">
              <a:avLst/>
            </a:prstGeom>
            <a:effectLst>
              <a:outerShdw blurRad="50800" dist="38100" dir="2700000" algn="tl" rotWithShape="0">
                <a:prstClr val="black">
                  <a:alpha val="40000"/>
                </a:prstClr>
              </a:outerShdw>
              <a:reflection blurRad="6350" stA="52000" endA="300" endPos="35000" dir="5400000" sy="-100000" algn="bl" rotWithShape="0"/>
            </a:effectLst>
          </p:spPr>
          <p:style>
            <a:lnRef idx="1">
              <a:schemeClr val="accent3"/>
            </a:lnRef>
            <a:fillRef idx="3">
              <a:schemeClr val="accent3"/>
            </a:fillRef>
            <a:effectRef idx="2">
              <a:schemeClr val="accent3"/>
            </a:effectRef>
            <a:fontRef idx="minor">
              <a:schemeClr val="lt1"/>
            </a:fontRef>
          </p:style>
          <p:txBody>
            <a:bodyPr rtlCol="0" anchor="ctr"/>
            <a:lstStyle/>
            <a:p>
              <a:pPr algn="ctr"/>
              <a:r>
                <a:rPr lang="en-US" dirty="0" smtClean="0">
                  <a:effectLst>
                    <a:outerShdw blurRad="38100" dist="38100" dir="2700000" algn="tl">
                      <a:srgbClr val="000000">
                        <a:alpha val="43137"/>
                      </a:srgbClr>
                    </a:outerShdw>
                  </a:effectLst>
                </a:rPr>
                <a:t>Not</a:t>
              </a:r>
            </a:p>
            <a:p>
              <a:pPr algn="ctr"/>
              <a:r>
                <a:rPr lang="en-US" dirty="0" smtClean="0">
                  <a:effectLst>
                    <a:outerShdw blurRad="38100" dist="38100" dir="2700000" algn="tl">
                      <a:srgbClr val="000000">
                        <a:alpha val="43137"/>
                      </a:srgbClr>
                    </a:outerShdw>
                  </a:effectLst>
                </a:rPr>
                <a:t>Arbitrary</a:t>
              </a:r>
              <a:endParaRPr lang="en-US" dirty="0">
                <a:effectLst>
                  <a:outerShdw blurRad="38100" dist="38100" dir="2700000" algn="tl">
                    <a:srgbClr val="000000">
                      <a:alpha val="43137"/>
                    </a:srgbClr>
                  </a:outerShdw>
                </a:effectLst>
              </a:endParaRPr>
            </a:p>
          </p:txBody>
        </p:sp>
      </p:grpSp>
      <p:grpSp>
        <p:nvGrpSpPr>
          <p:cNvPr id="61" name="Group 60"/>
          <p:cNvGrpSpPr/>
          <p:nvPr/>
        </p:nvGrpSpPr>
        <p:grpSpPr>
          <a:xfrm>
            <a:off x="671141" y="1981199"/>
            <a:ext cx="7740178" cy="1203981"/>
            <a:chOff x="671141" y="1981199"/>
            <a:chExt cx="7740178" cy="1203981"/>
          </a:xfrm>
        </p:grpSpPr>
        <p:sp>
          <p:nvSpPr>
            <p:cNvPr id="11" name="TextBox 10"/>
            <p:cNvSpPr txBox="1"/>
            <p:nvPr/>
          </p:nvSpPr>
          <p:spPr>
            <a:xfrm>
              <a:off x="966811" y="2514600"/>
              <a:ext cx="2919389" cy="523220"/>
            </a:xfrm>
            <a:prstGeom prst="rect">
              <a:avLst/>
            </a:prstGeom>
            <a:noFill/>
          </p:spPr>
          <p:txBody>
            <a:bodyPr wrap="none" rtlCol="0">
              <a:spAutoFit/>
            </a:bodyPr>
            <a:lstStyle/>
            <a:p>
              <a:r>
                <a:rPr lang="en-US" sz="1400" dirty="0" smtClean="0"/>
                <a:t>Based on nouns to denote objects; </a:t>
              </a:r>
            </a:p>
            <a:p>
              <a:pPr algn="ctr"/>
              <a:r>
                <a:rPr lang="en-US" sz="1400" dirty="0" smtClean="0"/>
                <a:t>verbs to denote action</a:t>
              </a:r>
              <a:endParaRPr lang="en-US" sz="1400" dirty="0"/>
            </a:p>
          </p:txBody>
        </p:sp>
        <p:sp>
          <p:nvSpPr>
            <p:cNvPr id="12" name="TextBox 11"/>
            <p:cNvSpPr txBox="1"/>
            <p:nvPr/>
          </p:nvSpPr>
          <p:spPr>
            <a:xfrm>
              <a:off x="5486400" y="2514600"/>
              <a:ext cx="2480166" cy="523220"/>
            </a:xfrm>
            <a:prstGeom prst="rect">
              <a:avLst/>
            </a:prstGeom>
            <a:noFill/>
          </p:spPr>
          <p:txBody>
            <a:bodyPr wrap="none" rtlCol="0">
              <a:spAutoFit/>
            </a:bodyPr>
            <a:lstStyle/>
            <a:p>
              <a:r>
                <a:rPr lang="en-US" sz="1400" dirty="0" smtClean="0"/>
                <a:t>Based on pattern perception;</a:t>
              </a:r>
            </a:p>
            <a:p>
              <a:pPr algn="ctr"/>
              <a:r>
                <a:rPr lang="en-US" sz="1400" dirty="0" smtClean="0"/>
                <a:t> not symbols</a:t>
              </a:r>
              <a:endParaRPr lang="en-US" sz="1400" dirty="0"/>
            </a:p>
          </p:txBody>
        </p:sp>
        <p:cxnSp>
          <p:nvCxnSpPr>
            <p:cNvPr id="22" name="Shape 21"/>
            <p:cNvCxnSpPr>
              <a:stCxn id="4" idx="6"/>
              <a:endCxn id="6" idx="7"/>
            </p:cNvCxnSpPr>
            <p:nvPr/>
          </p:nvCxnSpPr>
          <p:spPr>
            <a:xfrm>
              <a:off x="3340905" y="1981200"/>
              <a:ext cx="864755" cy="1203979"/>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Elbow Connector 23"/>
            <p:cNvCxnSpPr>
              <a:stCxn id="4" idx="2"/>
              <a:endCxn id="7" idx="1"/>
            </p:cNvCxnSpPr>
            <p:nvPr/>
          </p:nvCxnSpPr>
          <p:spPr>
            <a:xfrm rot="10800000" flipV="1">
              <a:off x="671141" y="1981199"/>
              <a:ext cx="840965" cy="1190509"/>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Shape 25"/>
            <p:cNvCxnSpPr>
              <a:stCxn id="5" idx="6"/>
            </p:cNvCxnSpPr>
            <p:nvPr/>
          </p:nvCxnSpPr>
          <p:spPr>
            <a:xfrm>
              <a:off x="7607620" y="1981200"/>
              <a:ext cx="803699" cy="1203980"/>
            </a:xfrm>
            <a:prstGeom prst="bentConnector2">
              <a:avLst/>
            </a:prstGeom>
            <a:ln>
              <a:solidFill>
                <a:srgbClr val="21A4AB"/>
              </a:solidFill>
              <a:tailEnd type="arrow"/>
            </a:ln>
          </p:spPr>
          <p:style>
            <a:lnRef idx="1">
              <a:schemeClr val="accent1"/>
            </a:lnRef>
            <a:fillRef idx="0">
              <a:schemeClr val="accent1"/>
            </a:fillRef>
            <a:effectRef idx="0">
              <a:schemeClr val="accent1"/>
            </a:effectRef>
            <a:fontRef idx="minor">
              <a:schemeClr val="tx1"/>
            </a:fontRef>
          </p:style>
        </p:cxnSp>
        <p:cxnSp>
          <p:nvCxnSpPr>
            <p:cNvPr id="27" name="Elbow Connector 23"/>
            <p:cNvCxnSpPr>
              <a:stCxn id="5" idx="2"/>
              <a:endCxn id="9" idx="1"/>
            </p:cNvCxnSpPr>
            <p:nvPr/>
          </p:nvCxnSpPr>
          <p:spPr>
            <a:xfrm rot="10800000" flipV="1">
              <a:off x="4938340" y="1981199"/>
              <a:ext cx="840480" cy="1190509"/>
            </a:xfrm>
            <a:prstGeom prst="bentConnector2">
              <a:avLst/>
            </a:prstGeom>
            <a:ln>
              <a:solidFill>
                <a:srgbClr val="21A4AB"/>
              </a:solidFill>
              <a:tailEnd type="arrow"/>
            </a:ln>
          </p:spPr>
          <p:style>
            <a:lnRef idx="1">
              <a:schemeClr val="accent1"/>
            </a:lnRef>
            <a:fillRef idx="0">
              <a:schemeClr val="accent1"/>
            </a:fillRef>
            <a:effectRef idx="0">
              <a:schemeClr val="accent1"/>
            </a:effectRef>
            <a:fontRef idx="minor">
              <a:schemeClr val="tx1"/>
            </a:fontRef>
          </p:style>
        </p:cxnSp>
      </p:grpSp>
      <p:grpSp>
        <p:nvGrpSpPr>
          <p:cNvPr id="63" name="Group 62"/>
          <p:cNvGrpSpPr/>
          <p:nvPr/>
        </p:nvGrpSpPr>
        <p:grpSpPr>
          <a:xfrm>
            <a:off x="1371599" y="4095751"/>
            <a:ext cx="6400802" cy="616981"/>
            <a:chOff x="1371599" y="4095751"/>
            <a:chExt cx="6400802" cy="616981"/>
          </a:xfrm>
        </p:grpSpPr>
        <p:grpSp>
          <p:nvGrpSpPr>
            <p:cNvPr id="58" name="Group 57"/>
            <p:cNvGrpSpPr/>
            <p:nvPr/>
          </p:nvGrpSpPr>
          <p:grpSpPr>
            <a:xfrm>
              <a:off x="1761098" y="4343400"/>
              <a:ext cx="5929351" cy="369332"/>
              <a:chOff x="1761098" y="4343400"/>
              <a:chExt cx="5929351" cy="369332"/>
            </a:xfrm>
          </p:grpSpPr>
          <p:sp>
            <p:nvSpPr>
              <p:cNvPr id="13" name="TextBox 12"/>
              <p:cNvSpPr txBox="1"/>
              <p:nvPr/>
            </p:nvSpPr>
            <p:spPr>
              <a:xfrm>
                <a:off x="5695992" y="4343400"/>
                <a:ext cx="1994457" cy="369332"/>
              </a:xfrm>
              <a:prstGeom prst="rect">
                <a:avLst/>
              </a:prstGeom>
              <a:noFill/>
            </p:spPr>
            <p:txBody>
              <a:bodyPr wrap="none" rtlCol="0">
                <a:spAutoFit/>
              </a:bodyPr>
              <a:lstStyle/>
              <a:p>
                <a:r>
                  <a:rPr lang="en-US" b="1" dirty="0" smtClean="0">
                    <a:effectLst>
                      <a:outerShdw blurRad="38100" dist="38100" dir="2700000" algn="tl">
                        <a:srgbClr val="000000">
                          <a:alpha val="43137"/>
                        </a:srgbClr>
                      </a:outerShdw>
                    </a:effectLst>
                  </a:rPr>
                  <a:t>Pattern finding</a:t>
                </a:r>
                <a:endParaRPr lang="en-US" b="1" dirty="0">
                  <a:effectLst>
                    <a:outerShdw blurRad="38100" dist="38100" dir="2700000" algn="tl">
                      <a:srgbClr val="000000">
                        <a:alpha val="43137"/>
                      </a:srgbClr>
                    </a:outerShdw>
                  </a:effectLst>
                </a:endParaRPr>
              </a:p>
            </p:txBody>
          </p:sp>
          <p:sp>
            <p:nvSpPr>
              <p:cNvPr id="14" name="TextBox 13"/>
              <p:cNvSpPr txBox="1"/>
              <p:nvPr/>
            </p:nvSpPr>
            <p:spPr>
              <a:xfrm>
                <a:off x="1761098" y="4343400"/>
                <a:ext cx="1330814" cy="369332"/>
              </a:xfrm>
              <a:prstGeom prst="rect">
                <a:avLst/>
              </a:prstGeom>
              <a:noFill/>
            </p:spPr>
            <p:txBody>
              <a:bodyPr wrap="none" rtlCol="0">
                <a:spAutoFit/>
              </a:bodyPr>
              <a:lstStyle/>
              <a:p>
                <a:r>
                  <a:rPr lang="en-US" b="1" dirty="0" smtClean="0">
                    <a:effectLst>
                      <a:outerShdw blurRad="38100" dist="38100" dir="2700000" algn="tl">
                        <a:srgbClr val="000000">
                          <a:alpha val="43137"/>
                        </a:srgbClr>
                      </a:outerShdw>
                    </a:effectLst>
                  </a:rPr>
                  <a:t>Language</a:t>
                </a:r>
                <a:endParaRPr lang="en-US" b="1" dirty="0">
                  <a:effectLst>
                    <a:outerShdw blurRad="38100" dist="38100" dir="2700000" algn="tl">
                      <a:srgbClr val="000000">
                        <a:alpha val="43137"/>
                      </a:srgbClr>
                    </a:outerShdw>
                  </a:effectLst>
                </a:endParaRPr>
              </a:p>
            </p:txBody>
          </p:sp>
        </p:grpSp>
        <p:cxnSp>
          <p:nvCxnSpPr>
            <p:cNvPr id="33" name="Straight Arrow Connector 32"/>
            <p:cNvCxnSpPr>
              <a:stCxn id="7" idx="4"/>
              <a:endCxn id="14" idx="0"/>
            </p:cNvCxnSpPr>
            <p:nvPr/>
          </p:nvCxnSpPr>
          <p:spPr>
            <a:xfrm rot="16200000" flipH="1">
              <a:off x="1784752" y="3701647"/>
              <a:ext cx="228600" cy="105490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stCxn id="6" idx="4"/>
              <a:endCxn id="14" idx="0"/>
            </p:cNvCxnSpPr>
            <p:nvPr/>
          </p:nvCxnSpPr>
          <p:spPr>
            <a:xfrm rot="5400000">
              <a:off x="2842028" y="3680228"/>
              <a:ext cx="247650" cy="107869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9" idx="4"/>
              <a:endCxn id="13" idx="0"/>
            </p:cNvCxnSpPr>
            <p:nvPr/>
          </p:nvCxnSpPr>
          <p:spPr>
            <a:xfrm rot="16200000" flipH="1">
              <a:off x="6051710" y="3701889"/>
              <a:ext cx="228600" cy="1054421"/>
            </a:xfrm>
            <a:prstGeom prst="straightConnector1">
              <a:avLst/>
            </a:prstGeom>
            <a:ln>
              <a:solidFill>
                <a:srgbClr val="21A4AB"/>
              </a:solidFill>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a:endCxn id="13" idx="0"/>
            </p:cNvCxnSpPr>
            <p:nvPr/>
          </p:nvCxnSpPr>
          <p:spPr>
            <a:xfrm rot="10800000" flipV="1">
              <a:off x="6693222" y="4114800"/>
              <a:ext cx="1079179" cy="228600"/>
            </a:xfrm>
            <a:prstGeom prst="straightConnector1">
              <a:avLst/>
            </a:prstGeom>
            <a:ln>
              <a:solidFill>
                <a:srgbClr val="21A4AB"/>
              </a:solidFill>
              <a:tailEnd type="arrow"/>
            </a:ln>
          </p:spPr>
          <p:style>
            <a:lnRef idx="1">
              <a:schemeClr val="accent1"/>
            </a:lnRef>
            <a:fillRef idx="0">
              <a:schemeClr val="accent1"/>
            </a:fillRef>
            <a:effectRef idx="0">
              <a:schemeClr val="accent1"/>
            </a:effectRef>
            <a:fontRef idx="minor">
              <a:schemeClr val="tx1"/>
            </a:fontRef>
          </p:style>
        </p:cxnSp>
      </p:grpSp>
      <p:grpSp>
        <p:nvGrpSpPr>
          <p:cNvPr id="59" name="Group 58"/>
          <p:cNvGrpSpPr/>
          <p:nvPr/>
        </p:nvGrpSpPr>
        <p:grpSpPr>
          <a:xfrm>
            <a:off x="2426504" y="4712732"/>
            <a:ext cx="4279097" cy="1383268"/>
            <a:chOff x="2426504" y="4712732"/>
            <a:chExt cx="4279097" cy="1383268"/>
          </a:xfrm>
        </p:grpSpPr>
        <p:sp>
          <p:nvSpPr>
            <p:cNvPr id="10" name="Oval 9"/>
            <p:cNvSpPr/>
            <p:nvPr/>
          </p:nvSpPr>
          <p:spPr>
            <a:xfrm>
              <a:off x="3733800" y="5029200"/>
              <a:ext cx="1828800" cy="1066800"/>
            </a:xfrm>
            <a:prstGeom prst="ellipse">
              <a:avLst/>
            </a:prstGeom>
            <a:solidFill>
              <a:srgbClr val="0066FF"/>
            </a:solidFill>
            <a:effectLst>
              <a:outerShdw blurRad="50800" dist="38100" dir="2700000" algn="tl" rotWithShape="0">
                <a:prstClr val="black">
                  <a:alpha val="40000"/>
                </a:prstClr>
              </a:outerShdw>
              <a:reflection blurRad="6350" stA="52000" endA="300" endPos="35000" dir="5400000" sy="-100000" algn="bl" rotWithShape="0"/>
            </a:effectLst>
          </p:spPr>
          <p:style>
            <a:lnRef idx="1">
              <a:schemeClr val="dk1"/>
            </a:lnRef>
            <a:fillRef idx="2">
              <a:schemeClr val="dk1"/>
            </a:fillRef>
            <a:effectRef idx="1">
              <a:schemeClr val="dk1"/>
            </a:effectRef>
            <a:fontRef idx="minor">
              <a:schemeClr val="dk1"/>
            </a:fontRef>
          </p:style>
          <p:txBody>
            <a:bodyPr rtlCol="0" anchor="ctr"/>
            <a:lstStyle/>
            <a:p>
              <a:pPr algn="ctr"/>
              <a:r>
                <a:rPr lang="en-US" dirty="0" smtClean="0">
                  <a:solidFill>
                    <a:schemeClr val="bg1"/>
                  </a:solidFill>
                  <a:effectLst>
                    <a:outerShdw blurRad="38100" dist="38100" dir="2700000" algn="tl">
                      <a:srgbClr val="000000">
                        <a:alpha val="43137"/>
                      </a:srgbClr>
                    </a:outerShdw>
                  </a:effectLst>
                </a:rPr>
                <a:t>Visual Designs</a:t>
              </a:r>
              <a:endParaRPr lang="en-US" dirty="0">
                <a:solidFill>
                  <a:schemeClr val="bg1"/>
                </a:solidFill>
                <a:effectLst>
                  <a:outerShdw blurRad="38100" dist="38100" dir="2700000" algn="tl">
                    <a:srgbClr val="000000">
                      <a:alpha val="43137"/>
                    </a:srgbClr>
                  </a:outerShdw>
                </a:effectLst>
              </a:endParaRPr>
            </a:p>
          </p:txBody>
        </p:sp>
        <p:cxnSp>
          <p:nvCxnSpPr>
            <p:cNvPr id="37" name="Straight Connector 36"/>
            <p:cNvCxnSpPr>
              <a:stCxn id="14" idx="2"/>
            </p:cNvCxnSpPr>
            <p:nvPr/>
          </p:nvCxnSpPr>
          <p:spPr>
            <a:xfrm rot="16200000" flipH="1">
              <a:off x="2007518" y="5131718"/>
              <a:ext cx="849868" cy="11895"/>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endCxn id="10" idx="2"/>
            </p:cNvCxnSpPr>
            <p:nvPr/>
          </p:nvCxnSpPr>
          <p:spPr>
            <a:xfrm>
              <a:off x="2438400" y="5562600"/>
              <a:ext cx="12954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a:stCxn id="13" idx="2"/>
            </p:cNvCxnSpPr>
            <p:nvPr/>
          </p:nvCxnSpPr>
          <p:spPr>
            <a:xfrm rot="16200000" flipH="1">
              <a:off x="6274476" y="5131476"/>
              <a:ext cx="849870" cy="12381"/>
            </a:xfrm>
            <a:prstGeom prst="line">
              <a:avLst/>
            </a:prstGeom>
            <a:ln>
              <a:solidFill>
                <a:srgbClr val="21A4AB"/>
              </a:solidFill>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a:endCxn id="10" idx="6"/>
            </p:cNvCxnSpPr>
            <p:nvPr/>
          </p:nvCxnSpPr>
          <p:spPr>
            <a:xfrm rot="10800000">
              <a:off x="5562600" y="5562600"/>
              <a:ext cx="1143000" cy="1588"/>
            </a:xfrm>
            <a:prstGeom prst="straightConnector1">
              <a:avLst/>
            </a:prstGeom>
            <a:ln>
              <a:solidFill>
                <a:srgbClr val="21A4AB"/>
              </a:solidFill>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checkerboard(across)">
                                      <p:cBhvr>
                                        <p:cTn id="7" dur="500"/>
                                        <p:tgtEl>
                                          <p:spTgt spid="60"/>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61"/>
                                        </p:tgtEl>
                                        <p:attrNameLst>
                                          <p:attrName>style.visibility</p:attrName>
                                        </p:attrNameLst>
                                      </p:cBhvr>
                                      <p:to>
                                        <p:strVal val="visible"/>
                                      </p:to>
                                    </p:set>
                                    <p:animEffect transition="in" filter="checkerboard(across)">
                                      <p:cBhvr>
                                        <p:cTn id="12" dur="500"/>
                                        <p:tgtEl>
                                          <p:spTgt spid="61"/>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62"/>
                                        </p:tgtEl>
                                        <p:attrNameLst>
                                          <p:attrName>style.visibility</p:attrName>
                                        </p:attrNameLst>
                                      </p:cBhvr>
                                      <p:to>
                                        <p:strVal val="visible"/>
                                      </p:to>
                                    </p:set>
                                    <p:animEffect transition="in" filter="checkerboard(across)">
                                      <p:cBhvr>
                                        <p:cTn id="17" dur="500"/>
                                        <p:tgtEl>
                                          <p:spTgt spid="62"/>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63"/>
                                        </p:tgtEl>
                                        <p:attrNameLst>
                                          <p:attrName>style.visibility</p:attrName>
                                        </p:attrNameLst>
                                      </p:cBhvr>
                                      <p:to>
                                        <p:strVal val="visible"/>
                                      </p:to>
                                    </p:set>
                                    <p:animEffect transition="in" filter="checkerboard(across)">
                                      <p:cBhvr>
                                        <p:cTn id="22" dur="500"/>
                                        <p:tgtEl>
                                          <p:spTgt spid="63"/>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59"/>
                                        </p:tgtEl>
                                        <p:attrNameLst>
                                          <p:attrName>style.visibility</p:attrName>
                                        </p:attrNameLst>
                                      </p:cBhvr>
                                      <p:to>
                                        <p:strVal val="visible"/>
                                      </p:to>
                                    </p:set>
                                    <p:animEffect transition="in" filter="checkerboard(across)">
                                      <p:cBhvr>
                                        <p:cTn id="27"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Symbols vs. Patterns</a:t>
            </a:r>
            <a:endParaRPr lang="en-US" dirty="0"/>
          </a:p>
        </p:txBody>
      </p:sp>
      <p:grpSp>
        <p:nvGrpSpPr>
          <p:cNvPr id="75" name="Group 74"/>
          <p:cNvGrpSpPr/>
          <p:nvPr/>
        </p:nvGrpSpPr>
        <p:grpSpPr>
          <a:xfrm>
            <a:off x="457200" y="2209800"/>
            <a:ext cx="8311989" cy="1036022"/>
            <a:chOff x="533400" y="3078778"/>
            <a:chExt cx="8311989" cy="1036022"/>
          </a:xfrm>
        </p:grpSpPr>
        <p:cxnSp>
          <p:nvCxnSpPr>
            <p:cNvPr id="5" name="Straight Arrow Connector 4"/>
            <p:cNvCxnSpPr/>
            <p:nvPr/>
          </p:nvCxnSpPr>
          <p:spPr>
            <a:xfrm>
              <a:off x="609600" y="3733800"/>
              <a:ext cx="7772400" cy="1588"/>
            </a:xfrm>
            <a:prstGeom prst="straightConnector1">
              <a:avLst/>
            </a:prstGeom>
            <a:ln w="28575">
              <a:solidFill>
                <a:schemeClr val="bg2">
                  <a:lumMod val="50000"/>
                </a:schemeClr>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rot="5400000">
              <a:off x="1113188" y="3771900"/>
              <a:ext cx="685800" cy="0"/>
            </a:xfrm>
            <a:prstGeom prst="line">
              <a:avLst/>
            </a:prstGeom>
            <a:ln>
              <a:solidFill>
                <a:srgbClr val="21A4AB"/>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5400000">
              <a:off x="4291661" y="3771900"/>
              <a:ext cx="685800" cy="0"/>
            </a:xfrm>
            <a:prstGeom prst="line">
              <a:avLst/>
            </a:prstGeom>
            <a:ln>
              <a:solidFill>
                <a:srgbClr val="21A4AB"/>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5400000">
              <a:off x="7355380" y="3771900"/>
              <a:ext cx="685800" cy="0"/>
            </a:xfrm>
            <a:prstGeom prst="line">
              <a:avLst/>
            </a:prstGeom>
            <a:ln>
              <a:solidFill>
                <a:srgbClr val="21A4AB"/>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533400" y="3078778"/>
              <a:ext cx="1845377" cy="338554"/>
            </a:xfrm>
            <a:prstGeom prst="rect">
              <a:avLst/>
            </a:prstGeom>
            <a:noFill/>
          </p:spPr>
          <p:txBody>
            <a:bodyPr wrap="none" rtlCol="0">
              <a:spAutoFit/>
            </a:bodyPr>
            <a:lstStyle/>
            <a:p>
              <a:r>
                <a:rPr lang="en-US" sz="1600" dirty="0" smtClean="0"/>
                <a:t>Arbitrary Symbols</a:t>
              </a:r>
              <a:endParaRPr lang="en-US" sz="1600" dirty="0"/>
            </a:p>
          </p:txBody>
        </p:sp>
        <p:sp>
          <p:nvSpPr>
            <p:cNvPr id="11" name="TextBox 10"/>
            <p:cNvSpPr txBox="1"/>
            <p:nvPr/>
          </p:nvSpPr>
          <p:spPr>
            <a:xfrm>
              <a:off x="6551171" y="3078778"/>
              <a:ext cx="2294218" cy="338554"/>
            </a:xfrm>
            <a:prstGeom prst="rect">
              <a:avLst/>
            </a:prstGeom>
            <a:noFill/>
          </p:spPr>
          <p:txBody>
            <a:bodyPr wrap="none" rtlCol="0">
              <a:spAutoFit/>
            </a:bodyPr>
            <a:lstStyle/>
            <a:p>
              <a:r>
                <a:rPr lang="en-US" sz="1600" dirty="0" smtClean="0"/>
                <a:t>Visual &amp; Pattern-Based</a:t>
              </a:r>
              <a:endParaRPr lang="en-US" sz="1600" dirty="0"/>
            </a:p>
          </p:txBody>
        </p:sp>
        <p:sp>
          <p:nvSpPr>
            <p:cNvPr id="12" name="TextBox 11"/>
            <p:cNvSpPr txBox="1"/>
            <p:nvPr/>
          </p:nvSpPr>
          <p:spPr>
            <a:xfrm>
              <a:off x="3352800" y="3090446"/>
              <a:ext cx="2563522" cy="338554"/>
            </a:xfrm>
            <a:prstGeom prst="rect">
              <a:avLst/>
            </a:prstGeom>
            <a:noFill/>
          </p:spPr>
          <p:txBody>
            <a:bodyPr wrap="none" rtlCol="0">
              <a:spAutoFit/>
            </a:bodyPr>
            <a:lstStyle/>
            <a:p>
              <a:r>
                <a:rPr lang="en-US" sz="1600" dirty="0" smtClean="0"/>
                <a:t>Symbolic &amp; Pattern-Based</a:t>
              </a:r>
              <a:endParaRPr lang="en-US" sz="1600" dirty="0"/>
            </a:p>
          </p:txBody>
        </p:sp>
      </p:grpSp>
      <p:pic>
        <p:nvPicPr>
          <p:cNvPr id="1026" name="Picture 2" descr="Green Metallic Orbs Symbols Shapes Mars Symbol Icon"/>
          <p:cNvPicPr>
            <a:picLocks noChangeAspect="1" noChangeArrowheads="1"/>
          </p:cNvPicPr>
          <p:nvPr/>
        </p:nvPicPr>
        <p:blipFill>
          <a:blip r:embed="rId2" cstate="print"/>
          <a:srcRect/>
          <a:stretch>
            <a:fillRect/>
          </a:stretch>
        </p:blipFill>
        <p:spPr bwMode="auto">
          <a:xfrm>
            <a:off x="228600" y="3322022"/>
            <a:ext cx="2286000" cy="2667000"/>
          </a:xfrm>
          <a:prstGeom prst="rect">
            <a:avLst/>
          </a:prstGeom>
          <a:noFill/>
        </p:spPr>
      </p:pic>
      <p:pic>
        <p:nvPicPr>
          <p:cNvPr id="1028" name="Picture 4" descr="http://www.writedesignonline.com/resources/design/rules/monet146.jpg"/>
          <p:cNvPicPr>
            <a:picLocks noChangeAspect="1" noChangeArrowheads="1"/>
          </p:cNvPicPr>
          <p:nvPr/>
        </p:nvPicPr>
        <p:blipFill>
          <a:blip r:embed="rId3" cstate="print"/>
          <a:srcRect/>
          <a:stretch>
            <a:fillRect/>
          </a:stretch>
        </p:blipFill>
        <p:spPr bwMode="auto">
          <a:xfrm>
            <a:off x="6787407" y="3398223"/>
            <a:ext cx="1670793" cy="1676400"/>
          </a:xfrm>
          <a:prstGeom prst="rect">
            <a:avLst/>
          </a:prstGeom>
          <a:noFill/>
          <a:effectLst>
            <a:outerShdw blurRad="50800" dist="38100" dir="2700000" algn="tl" rotWithShape="0">
              <a:prstClr val="black">
                <a:alpha val="40000"/>
              </a:prstClr>
            </a:outerShdw>
            <a:reflection blurRad="6350" stA="52000" endA="300" endPos="35000" dir="5400000" sy="-100000" algn="bl" rotWithShape="0"/>
          </a:effectLst>
        </p:spPr>
      </p:pic>
      <p:grpSp>
        <p:nvGrpSpPr>
          <p:cNvPr id="76" name="Group 75"/>
          <p:cNvGrpSpPr/>
          <p:nvPr/>
        </p:nvGrpSpPr>
        <p:grpSpPr>
          <a:xfrm>
            <a:off x="3352800" y="3550622"/>
            <a:ext cx="2438400" cy="1676400"/>
            <a:chOff x="3429000" y="4419600"/>
            <a:chExt cx="2438400" cy="1676400"/>
          </a:xfrm>
        </p:grpSpPr>
        <p:sp>
          <p:nvSpPr>
            <p:cNvPr id="20" name="TextBox 19"/>
            <p:cNvSpPr txBox="1"/>
            <p:nvPr/>
          </p:nvSpPr>
          <p:spPr>
            <a:xfrm>
              <a:off x="3599418" y="4769370"/>
              <a:ext cx="184731" cy="307777"/>
            </a:xfrm>
            <a:prstGeom prst="rect">
              <a:avLst/>
            </a:prstGeom>
            <a:noFill/>
          </p:spPr>
          <p:txBody>
            <a:bodyPr wrap="none" rtlCol="0">
              <a:spAutoFit/>
            </a:bodyPr>
            <a:lstStyle/>
            <a:p>
              <a:endParaRPr lang="en-US" sz="1400" dirty="0"/>
            </a:p>
          </p:txBody>
        </p:sp>
        <p:sp>
          <p:nvSpPr>
            <p:cNvPr id="21" name="Oval 20"/>
            <p:cNvSpPr/>
            <p:nvPr/>
          </p:nvSpPr>
          <p:spPr>
            <a:xfrm>
              <a:off x="3758049" y="4419600"/>
              <a:ext cx="532015" cy="349770"/>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0800000" scaled="1"/>
              <a:tileRect/>
            </a:gradFill>
            <a:effectLst>
              <a:outerShdw blurRad="50800" dist="38100" dir="2700000" algn="tl" rotWithShape="0">
                <a:prstClr val="black">
                  <a:alpha val="40000"/>
                </a:prstClr>
              </a:outerShdw>
              <a:reflection blurRad="6350" stA="52000" endA="300" endPos="35000" dir="5400000" sy="-100000" algn="bl" rotWithShape="0"/>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sz="800" dirty="0">
                <a:solidFill>
                  <a:schemeClr val="tx1"/>
                </a:solidFill>
                <a:effectLst>
                  <a:outerShdw blurRad="38100" dist="38100" dir="2700000" algn="tl">
                    <a:srgbClr val="000000">
                      <a:alpha val="43137"/>
                    </a:srgbClr>
                  </a:outerShdw>
                </a:effectLst>
              </a:endParaRPr>
            </a:p>
          </p:txBody>
        </p:sp>
        <p:sp>
          <p:nvSpPr>
            <p:cNvPr id="22" name="Oval 21"/>
            <p:cNvSpPr/>
            <p:nvPr/>
          </p:nvSpPr>
          <p:spPr>
            <a:xfrm>
              <a:off x="4999275" y="4419600"/>
              <a:ext cx="532015" cy="349770"/>
            </a:xfrm>
            <a:prstGeom prst="ellipse">
              <a:avLst/>
            </a:prstGeom>
            <a:gradFill flip="none" rotWithShape="1">
              <a:gsLst>
                <a:gs pos="0">
                  <a:srgbClr val="28CAD2">
                    <a:shade val="30000"/>
                    <a:satMod val="115000"/>
                  </a:srgbClr>
                </a:gs>
                <a:gs pos="50000">
                  <a:srgbClr val="28CAD2">
                    <a:shade val="67500"/>
                    <a:satMod val="115000"/>
                  </a:srgbClr>
                </a:gs>
                <a:gs pos="100000">
                  <a:srgbClr val="28CAD2">
                    <a:shade val="100000"/>
                    <a:satMod val="115000"/>
                  </a:srgbClr>
                </a:gs>
              </a:gsLst>
              <a:lin ang="10800000" scaled="1"/>
              <a:tileRect/>
            </a:gradFill>
            <a:effectLst>
              <a:outerShdw blurRad="50800" dist="38100" dir="2700000" algn="tl" rotWithShape="0">
                <a:prstClr val="black">
                  <a:alpha val="40000"/>
                </a:prstClr>
              </a:outerShdw>
              <a:reflection blurRad="6350" stA="52000" endA="300" endPos="35000" dir="5400000" sy="-100000" algn="bl" rotWithShape="0"/>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dirty="0">
                <a:effectLst>
                  <a:outerShdw blurRad="38100" dist="38100" dir="2700000" algn="tl">
                    <a:srgbClr val="000000">
                      <a:alpha val="43137"/>
                    </a:srgbClr>
                  </a:outerShdw>
                </a:effectLst>
              </a:endParaRPr>
            </a:p>
          </p:txBody>
        </p:sp>
        <p:sp>
          <p:nvSpPr>
            <p:cNvPr id="23" name="Oval 22"/>
            <p:cNvSpPr/>
            <p:nvPr/>
          </p:nvSpPr>
          <p:spPr>
            <a:xfrm>
              <a:off x="4049684" y="4876800"/>
              <a:ext cx="576349" cy="533400"/>
            </a:xfrm>
            <a:prstGeom prst="ellipse">
              <a:avLst/>
            </a:prstGeom>
            <a:effectLst>
              <a:outerShdw blurRad="50800" dist="38100" dir="2700000" algn="tl" rotWithShape="0">
                <a:prstClr val="black">
                  <a:alpha val="40000"/>
                </a:prstClr>
              </a:outerShdw>
              <a:reflection blurRad="6350" stA="52000" endA="300" endPos="35000" dir="5400000" sy="-100000" algn="bl" rotWithShape="0"/>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smtClean="0">
                <a:solidFill>
                  <a:schemeClr val="tx1"/>
                </a:solidFill>
                <a:effectLst>
                  <a:outerShdw blurRad="38100" dist="38100" dir="2700000" algn="tl">
                    <a:srgbClr val="000000">
                      <a:alpha val="43137"/>
                    </a:srgbClr>
                  </a:outerShdw>
                </a:effectLst>
              </a:endParaRPr>
            </a:p>
          </p:txBody>
        </p:sp>
        <p:sp>
          <p:nvSpPr>
            <p:cNvPr id="24" name="Oval 23"/>
            <p:cNvSpPr/>
            <p:nvPr/>
          </p:nvSpPr>
          <p:spPr>
            <a:xfrm>
              <a:off x="3429000" y="4876800"/>
              <a:ext cx="576349" cy="533400"/>
            </a:xfrm>
            <a:prstGeom prst="ellipse">
              <a:avLst/>
            </a:prstGeom>
            <a:effectLst>
              <a:outerShdw blurRad="50800" dist="38100" dir="2700000" algn="tl" rotWithShape="0">
                <a:prstClr val="black">
                  <a:alpha val="40000"/>
                </a:prstClr>
              </a:outerShdw>
              <a:reflection blurRad="6350" stA="52000" endA="300" endPos="35000" dir="5400000" sy="-100000" algn="bl" rotWithShape="0"/>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a:solidFill>
                  <a:schemeClr val="tx1"/>
                </a:solidFill>
                <a:effectLst>
                  <a:outerShdw blurRad="38100" dist="38100" dir="2700000" algn="tl">
                    <a:srgbClr val="000000">
                      <a:alpha val="43137"/>
                    </a:srgbClr>
                  </a:outerShdw>
                </a:effectLst>
              </a:endParaRPr>
            </a:p>
          </p:txBody>
        </p:sp>
        <p:sp>
          <p:nvSpPr>
            <p:cNvPr id="25" name="Oval 24"/>
            <p:cNvSpPr/>
            <p:nvPr/>
          </p:nvSpPr>
          <p:spPr>
            <a:xfrm>
              <a:off x="5291051" y="4876800"/>
              <a:ext cx="576349" cy="533400"/>
            </a:xfrm>
            <a:prstGeom prst="ellipse">
              <a:avLst/>
            </a:prstGeom>
            <a:effectLst>
              <a:outerShdw blurRad="50800" dist="38100" dir="2700000" algn="tl" rotWithShape="0">
                <a:prstClr val="black">
                  <a:alpha val="40000"/>
                </a:prstClr>
              </a:outerShdw>
              <a:reflection blurRad="6350" stA="52000" endA="300" endPos="35000" dir="5400000" sy="-100000" algn="bl" rotWithShape="0"/>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dirty="0" smtClean="0">
                <a:effectLst>
                  <a:outerShdw blurRad="38100" dist="38100" dir="2700000" algn="tl">
                    <a:srgbClr val="000000">
                      <a:alpha val="43137"/>
                    </a:srgbClr>
                  </a:outerShdw>
                </a:effectLst>
              </a:endParaRPr>
            </a:p>
            <a:p>
              <a:pPr algn="ctr"/>
              <a:endParaRPr lang="en-US" dirty="0" smtClean="0">
                <a:effectLst>
                  <a:outerShdw blurRad="38100" dist="38100" dir="2700000" algn="tl">
                    <a:srgbClr val="000000">
                      <a:alpha val="43137"/>
                    </a:srgbClr>
                  </a:outerShdw>
                </a:effectLst>
              </a:endParaRPr>
            </a:p>
          </p:txBody>
        </p:sp>
        <p:sp>
          <p:nvSpPr>
            <p:cNvPr id="26" name="Oval 25"/>
            <p:cNvSpPr/>
            <p:nvPr/>
          </p:nvSpPr>
          <p:spPr>
            <a:xfrm>
              <a:off x="4670367" y="4876800"/>
              <a:ext cx="576349" cy="533400"/>
            </a:xfrm>
            <a:prstGeom prst="ellipse">
              <a:avLst/>
            </a:prstGeom>
            <a:effectLst>
              <a:outerShdw blurRad="50800" dist="38100" dir="2700000" algn="tl" rotWithShape="0">
                <a:prstClr val="black">
                  <a:alpha val="40000"/>
                </a:prstClr>
              </a:outerShdw>
              <a:reflection blurRad="6350" stA="52000" endA="300" endPos="35000" dir="5400000" sy="-100000" algn="bl" rotWithShape="0"/>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dirty="0">
                <a:effectLst>
                  <a:outerShdw blurRad="38100" dist="38100" dir="2700000" algn="tl">
                    <a:srgbClr val="000000">
                      <a:alpha val="43137"/>
                    </a:srgbClr>
                  </a:outerShdw>
                </a:effectLst>
              </a:endParaRPr>
            </a:p>
          </p:txBody>
        </p:sp>
        <p:sp>
          <p:nvSpPr>
            <p:cNvPr id="27" name="Oval 26"/>
            <p:cNvSpPr/>
            <p:nvPr/>
          </p:nvSpPr>
          <p:spPr>
            <a:xfrm>
              <a:off x="4404360" y="5593830"/>
              <a:ext cx="532015" cy="502170"/>
            </a:xfrm>
            <a:prstGeom prst="ellipse">
              <a:avLst/>
            </a:prstGeom>
            <a:effectLst>
              <a:outerShdw blurRad="50800" dist="38100" dir="2700000" algn="tl" rotWithShape="0">
                <a:prstClr val="black">
                  <a:alpha val="40000"/>
                </a:prstClr>
              </a:outerShdw>
              <a:reflection blurRad="6350" stA="52000" endA="300" endPos="35000" dir="5400000" sy="-100000" algn="bl" rotWithShape="0"/>
            </a:effectLst>
          </p:spPr>
          <p:style>
            <a:lnRef idx="1">
              <a:schemeClr val="dk1"/>
            </a:lnRef>
            <a:fillRef idx="1003">
              <a:schemeClr val="dk2"/>
            </a:fillRef>
            <a:effectRef idx="1">
              <a:schemeClr val="dk1"/>
            </a:effectRef>
            <a:fontRef idx="minor">
              <a:schemeClr val="dk1"/>
            </a:fontRef>
          </p:style>
          <p:txBody>
            <a:bodyPr rtlCol="0" anchor="ctr"/>
            <a:lstStyle/>
            <a:p>
              <a:pPr algn="ctr"/>
              <a:endParaRPr lang="en-US" dirty="0">
                <a:solidFill>
                  <a:schemeClr val="bg1"/>
                </a:solidFill>
                <a:effectLst>
                  <a:outerShdw blurRad="38100" dist="38100" dir="2700000" algn="tl">
                    <a:srgbClr val="000000">
                      <a:alpha val="43137"/>
                    </a:srgbClr>
                  </a:outerShdw>
                </a:effectLst>
              </a:endParaRPr>
            </a:p>
          </p:txBody>
        </p:sp>
        <p:sp>
          <p:nvSpPr>
            <p:cNvPr id="29" name="TextBox 28"/>
            <p:cNvSpPr txBox="1"/>
            <p:nvPr/>
          </p:nvSpPr>
          <p:spPr>
            <a:xfrm>
              <a:off x="4975179" y="5368977"/>
              <a:ext cx="184731" cy="369332"/>
            </a:xfrm>
            <a:prstGeom prst="rect">
              <a:avLst/>
            </a:prstGeom>
            <a:noFill/>
          </p:spPr>
          <p:txBody>
            <a:bodyPr wrap="none" rtlCol="0">
              <a:spAutoFit/>
            </a:bodyPr>
            <a:lstStyle/>
            <a:p>
              <a:endParaRPr lang="en-US" b="1" dirty="0">
                <a:effectLst>
                  <a:outerShdw blurRad="38100" dist="38100" dir="2700000" algn="tl">
                    <a:srgbClr val="000000">
                      <a:alpha val="43137"/>
                    </a:srgbClr>
                  </a:outerShdw>
                </a:effectLst>
              </a:endParaRPr>
            </a:p>
          </p:txBody>
        </p:sp>
        <p:cxnSp>
          <p:nvCxnSpPr>
            <p:cNvPr id="31" name="Shape 30"/>
            <p:cNvCxnSpPr>
              <a:stCxn id="21" idx="6"/>
              <a:endCxn id="23" idx="7"/>
            </p:cNvCxnSpPr>
            <p:nvPr/>
          </p:nvCxnSpPr>
          <p:spPr>
            <a:xfrm>
              <a:off x="4290064" y="4594485"/>
              <a:ext cx="251565" cy="360430"/>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2" name="Elbow Connector 23"/>
            <p:cNvCxnSpPr>
              <a:stCxn id="21" idx="2"/>
              <a:endCxn id="24" idx="1"/>
            </p:cNvCxnSpPr>
            <p:nvPr/>
          </p:nvCxnSpPr>
          <p:spPr>
            <a:xfrm rot="10800000" flipV="1">
              <a:off x="3513405" y="4594485"/>
              <a:ext cx="244645" cy="360430"/>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3" name="Shape 32"/>
            <p:cNvCxnSpPr>
              <a:stCxn id="22" idx="6"/>
            </p:cNvCxnSpPr>
            <p:nvPr/>
          </p:nvCxnSpPr>
          <p:spPr>
            <a:xfrm>
              <a:off x="5531290" y="4594485"/>
              <a:ext cx="233802" cy="394748"/>
            </a:xfrm>
            <a:prstGeom prst="bentConnector2">
              <a:avLst/>
            </a:prstGeom>
            <a:ln>
              <a:solidFill>
                <a:srgbClr val="21A4AB"/>
              </a:solidFill>
              <a:tailEnd type="arrow"/>
            </a:ln>
          </p:spPr>
          <p:style>
            <a:lnRef idx="1">
              <a:schemeClr val="accent1"/>
            </a:lnRef>
            <a:fillRef idx="0">
              <a:schemeClr val="accent1"/>
            </a:fillRef>
            <a:effectRef idx="0">
              <a:schemeClr val="accent1"/>
            </a:effectRef>
            <a:fontRef idx="minor">
              <a:schemeClr val="tx1"/>
            </a:fontRef>
          </p:style>
        </p:cxnSp>
        <p:cxnSp>
          <p:nvCxnSpPr>
            <p:cNvPr id="34" name="Elbow Connector 23"/>
            <p:cNvCxnSpPr>
              <a:stCxn id="22" idx="2"/>
              <a:endCxn id="26" idx="1"/>
            </p:cNvCxnSpPr>
            <p:nvPr/>
          </p:nvCxnSpPr>
          <p:spPr>
            <a:xfrm rot="10800000" flipV="1">
              <a:off x="4754771" y="4594485"/>
              <a:ext cx="244504" cy="360430"/>
            </a:xfrm>
            <a:prstGeom prst="bentConnector2">
              <a:avLst/>
            </a:prstGeom>
            <a:ln>
              <a:solidFill>
                <a:srgbClr val="21A4AB"/>
              </a:solidFill>
              <a:tailEnd type="arrow"/>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3581400" y="5486400"/>
              <a:ext cx="762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7" name="Elbow Connector 46"/>
            <p:cNvCxnSpPr>
              <a:endCxn id="27" idx="2"/>
            </p:cNvCxnSpPr>
            <p:nvPr/>
          </p:nvCxnSpPr>
          <p:spPr>
            <a:xfrm>
              <a:off x="3581400" y="5486400"/>
              <a:ext cx="822960" cy="358515"/>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4876800" y="5486400"/>
              <a:ext cx="762000" cy="0"/>
            </a:xfrm>
            <a:prstGeom prst="line">
              <a:avLst/>
            </a:prstGeom>
            <a:ln>
              <a:solidFill>
                <a:srgbClr val="21A4AB"/>
              </a:solidFill>
            </a:ln>
          </p:spPr>
          <p:style>
            <a:lnRef idx="1">
              <a:schemeClr val="accent1"/>
            </a:lnRef>
            <a:fillRef idx="0">
              <a:schemeClr val="accent1"/>
            </a:fillRef>
            <a:effectRef idx="0">
              <a:schemeClr val="accent1"/>
            </a:effectRef>
            <a:fontRef idx="minor">
              <a:schemeClr val="tx1"/>
            </a:fontRef>
          </p:style>
        </p:cxnSp>
        <p:cxnSp>
          <p:nvCxnSpPr>
            <p:cNvPr id="51" name="Elbow Connector 50"/>
            <p:cNvCxnSpPr>
              <a:endCxn id="27" idx="6"/>
            </p:cNvCxnSpPr>
            <p:nvPr/>
          </p:nvCxnSpPr>
          <p:spPr>
            <a:xfrm rot="5400000">
              <a:off x="4917832" y="5504943"/>
              <a:ext cx="358515" cy="321428"/>
            </a:xfrm>
            <a:prstGeom prst="bentConnector2">
              <a:avLst/>
            </a:prstGeom>
            <a:ln>
              <a:solidFill>
                <a:srgbClr val="21A4AB"/>
              </a:solidFill>
              <a:tailEnd type="arrow"/>
            </a:ln>
          </p:spPr>
          <p:style>
            <a:lnRef idx="1">
              <a:schemeClr val="accent1"/>
            </a:lnRef>
            <a:fillRef idx="0">
              <a:schemeClr val="accent1"/>
            </a:fillRef>
            <a:effectRef idx="0">
              <a:schemeClr val="accent1"/>
            </a:effectRef>
            <a:fontRef idx="minor">
              <a:schemeClr val="tx1"/>
            </a:fontRef>
          </p:style>
        </p:cxnSp>
        <p:pic>
          <p:nvPicPr>
            <p:cNvPr id="1032" name="Picture 8" descr="http://dreamsandfacts.com/wp-content/uploads/2009/08/male_symbol.png"/>
            <p:cNvPicPr>
              <a:picLocks noChangeAspect="1" noChangeArrowheads="1"/>
            </p:cNvPicPr>
            <p:nvPr/>
          </p:nvPicPr>
          <p:blipFill>
            <a:blip r:embed="rId4" cstate="print"/>
            <a:srcRect/>
            <a:stretch>
              <a:fillRect/>
            </a:stretch>
          </p:blipFill>
          <p:spPr bwMode="auto">
            <a:xfrm>
              <a:off x="3886200" y="4495800"/>
              <a:ext cx="228600" cy="230139"/>
            </a:xfrm>
            <a:prstGeom prst="rect">
              <a:avLst/>
            </a:prstGeom>
            <a:noFill/>
          </p:spPr>
        </p:pic>
        <p:pic>
          <p:nvPicPr>
            <p:cNvPr id="1034" name="Picture 10" descr="http://societies.dsu.ca/DalOUT/photos/flagssymbols/female/"/>
            <p:cNvPicPr>
              <a:picLocks noChangeAspect="1" noChangeArrowheads="1"/>
            </p:cNvPicPr>
            <p:nvPr/>
          </p:nvPicPr>
          <p:blipFill>
            <a:blip r:embed="rId5" cstate="print"/>
            <a:srcRect/>
            <a:stretch>
              <a:fillRect/>
            </a:stretch>
          </p:blipFill>
          <p:spPr bwMode="auto">
            <a:xfrm>
              <a:off x="5167746" y="4419600"/>
              <a:ext cx="195072" cy="304800"/>
            </a:xfrm>
            <a:prstGeom prst="rect">
              <a:avLst/>
            </a:prstGeom>
            <a:noFill/>
          </p:spPr>
        </p:pic>
        <p:pic>
          <p:nvPicPr>
            <p:cNvPr id="1036" name="Picture 12" descr="Musical Note 3 Clip Art"/>
            <p:cNvPicPr>
              <a:picLocks noChangeAspect="1" noChangeArrowheads="1"/>
            </p:cNvPicPr>
            <p:nvPr/>
          </p:nvPicPr>
          <p:blipFill>
            <a:blip r:embed="rId6" cstate="print"/>
            <a:srcRect/>
            <a:stretch>
              <a:fillRect/>
            </a:stretch>
          </p:blipFill>
          <p:spPr bwMode="auto">
            <a:xfrm>
              <a:off x="3564774" y="4953000"/>
              <a:ext cx="304800" cy="401052"/>
            </a:xfrm>
            <a:prstGeom prst="rect">
              <a:avLst/>
            </a:prstGeom>
            <a:noFill/>
          </p:spPr>
        </p:pic>
        <p:pic>
          <p:nvPicPr>
            <p:cNvPr id="1040" name="Picture 16" descr="http://www.theepochtimes.com/n2/images/stories/large/2009/05/09/1134893heart.jpg"/>
            <p:cNvPicPr>
              <a:picLocks noChangeAspect="1" noChangeArrowheads="1"/>
            </p:cNvPicPr>
            <p:nvPr/>
          </p:nvPicPr>
          <p:blipFill>
            <a:blip r:embed="rId7" cstate="print">
              <a:grayscl/>
              <a:lum bright="18000" contrast="2000"/>
            </a:blip>
            <a:srcRect/>
            <a:stretch>
              <a:fillRect/>
            </a:stretch>
          </p:blipFill>
          <p:spPr bwMode="auto">
            <a:xfrm>
              <a:off x="4114800" y="4953000"/>
              <a:ext cx="422682" cy="381000"/>
            </a:xfrm>
            <a:prstGeom prst="rect">
              <a:avLst/>
            </a:prstGeom>
            <a:noFill/>
          </p:spPr>
        </p:pic>
        <p:pic>
          <p:nvPicPr>
            <p:cNvPr id="1042" name="Picture 18" descr="http://somecontrast.files.wordpress.com/2007/10/istockphoto_3282632_chrome_dollar_symbol.jpg"/>
            <p:cNvPicPr>
              <a:picLocks noChangeAspect="1" noChangeArrowheads="1"/>
            </p:cNvPicPr>
            <p:nvPr/>
          </p:nvPicPr>
          <p:blipFill>
            <a:blip r:embed="rId8" cstate="print"/>
            <a:srcRect/>
            <a:stretch>
              <a:fillRect/>
            </a:stretch>
          </p:blipFill>
          <p:spPr bwMode="auto">
            <a:xfrm>
              <a:off x="4768041" y="4953000"/>
              <a:ext cx="381000" cy="381000"/>
            </a:xfrm>
            <a:prstGeom prst="rect">
              <a:avLst/>
            </a:prstGeom>
            <a:noFill/>
          </p:spPr>
        </p:pic>
        <p:pic>
          <p:nvPicPr>
            <p:cNvPr id="1044" name="Picture 20" descr="http://www.freeclipartnow.com/d/388-2/house-symbol-round-BW.jpg"/>
            <p:cNvPicPr>
              <a:picLocks noChangeAspect="1" noChangeArrowheads="1"/>
            </p:cNvPicPr>
            <p:nvPr/>
          </p:nvPicPr>
          <p:blipFill>
            <a:blip r:embed="rId9" cstate="print"/>
            <a:srcRect/>
            <a:stretch>
              <a:fillRect/>
            </a:stretch>
          </p:blipFill>
          <p:spPr bwMode="auto">
            <a:xfrm>
              <a:off x="5388725" y="4953000"/>
              <a:ext cx="381000" cy="381000"/>
            </a:xfrm>
            <a:prstGeom prst="rect">
              <a:avLst/>
            </a:prstGeom>
            <a:noFill/>
          </p:spPr>
        </p:pic>
      </p:grpSp>
      <p:sp>
        <p:nvSpPr>
          <p:cNvPr id="77" name="TextBox 76"/>
          <p:cNvSpPr txBox="1"/>
          <p:nvPr/>
        </p:nvSpPr>
        <p:spPr>
          <a:xfrm>
            <a:off x="4419600" y="4769822"/>
            <a:ext cx="332142" cy="461665"/>
          </a:xfrm>
          <a:prstGeom prst="rect">
            <a:avLst/>
          </a:prstGeom>
          <a:noFill/>
        </p:spPr>
        <p:txBody>
          <a:bodyPr wrap="none" rtlCol="0">
            <a:spAutoFit/>
          </a:bodyPr>
          <a:lstStyle/>
          <a:p>
            <a:r>
              <a:rPr lang="en-US" sz="2400" dirty="0" smtClean="0"/>
              <a:t>?</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checkerboard(across)">
                                      <p:cBhvr>
                                        <p:cTn id="7" dur="500"/>
                                        <p:tgtEl>
                                          <p:spTgt spid="75"/>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checkerboard(across)">
                                      <p:cBhvr>
                                        <p:cTn id="12" dur="500"/>
                                        <p:tgtEl>
                                          <p:spTgt spid="1026"/>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1028"/>
                                        </p:tgtEl>
                                        <p:attrNameLst>
                                          <p:attrName>style.visibility</p:attrName>
                                        </p:attrNameLst>
                                      </p:cBhvr>
                                      <p:to>
                                        <p:strVal val="visible"/>
                                      </p:to>
                                    </p:set>
                                    <p:animEffect transition="in" filter="checkerboard(across)">
                                      <p:cBhvr>
                                        <p:cTn id="17" dur="500"/>
                                        <p:tgtEl>
                                          <p:spTgt spid="1028"/>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checkerboard(across)">
                                      <p:cBhvr>
                                        <p:cTn id="22" dur="500"/>
                                        <p:tgtEl>
                                          <p:spTgt spid="76"/>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checkerboard(across)">
                                      <p:cBhvr>
                                        <p:cTn id="27"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Summarizing Verbal Vs. Visual Thinking</a:t>
            </a:r>
            <a:endParaRPr lang="en-US" dirty="0"/>
          </a:p>
        </p:txBody>
      </p:sp>
      <p:sp>
        <p:nvSpPr>
          <p:cNvPr id="3" name="Content Placeholder 2"/>
          <p:cNvSpPr>
            <a:spLocks noGrp="1"/>
          </p:cNvSpPr>
          <p:nvPr>
            <p:ph sz="quarter" idx="1"/>
          </p:nvPr>
        </p:nvSpPr>
        <p:spPr>
          <a:xfrm>
            <a:off x="228600" y="1525524"/>
            <a:ext cx="4343400" cy="3122676"/>
          </a:xfrm>
        </p:spPr>
        <p:txBody>
          <a:bodyPr/>
          <a:lstStyle/>
          <a:p>
            <a:r>
              <a:rPr lang="en-US" dirty="0" smtClean="0">
                <a:solidFill>
                  <a:schemeClr val="accent1">
                    <a:lumMod val="75000"/>
                  </a:schemeClr>
                </a:solidFill>
              </a:rPr>
              <a:t>Natural language:</a:t>
            </a:r>
          </a:p>
          <a:p>
            <a:pPr lvl="1"/>
            <a:r>
              <a:rPr lang="en-US" dirty="0" smtClean="0"/>
              <a:t> Incorporates a form of logic that provides for abstract reasoning.</a:t>
            </a:r>
          </a:p>
          <a:p>
            <a:pPr lvl="1"/>
            <a:r>
              <a:rPr lang="en-US" dirty="0" smtClean="0"/>
              <a:t>Uses socially-designed tools for communication.</a:t>
            </a:r>
          </a:p>
          <a:p>
            <a:pPr lvl="1"/>
            <a:r>
              <a:rPr lang="en-US" dirty="0" smtClean="0"/>
              <a:t>Comprised of symbols and grammar known by all users.</a:t>
            </a:r>
          </a:p>
          <a:p>
            <a:pPr lvl="1"/>
            <a:endParaRPr lang="en-US" dirty="0"/>
          </a:p>
        </p:txBody>
      </p:sp>
      <p:sp>
        <p:nvSpPr>
          <p:cNvPr id="4" name="Content Placeholder 2"/>
          <p:cNvSpPr txBox="1">
            <a:spLocks/>
          </p:cNvSpPr>
          <p:nvPr/>
        </p:nvSpPr>
        <p:spPr>
          <a:xfrm>
            <a:off x="4648200" y="1525524"/>
            <a:ext cx="4343400" cy="2970276"/>
          </a:xfrm>
          <a:prstGeom prst="rect">
            <a:avLst/>
          </a:prstGeom>
        </p:spPr>
        <p:txBody>
          <a:bodyPr vert="horz">
            <a:normAutofit/>
          </a:bodyPr>
          <a:lstStyle/>
          <a:p>
            <a:pPr marL="274320" marR="0" lvl="0" indent="-274320" algn="l" defTabSz="914400" rtl="0" eaLnBrk="1" fontAlgn="auto" latinLnBrk="0" hangingPunct="1">
              <a:lnSpc>
                <a:spcPct val="100000"/>
              </a:lnSpc>
              <a:spcBef>
                <a:spcPct val="20000"/>
              </a:spcBef>
              <a:spcAft>
                <a:spcPts val="0"/>
              </a:spcAft>
              <a:buClr>
                <a:schemeClr val="accent1"/>
              </a:buClr>
              <a:buSzPct val="85000"/>
              <a:buFont typeface="Wingdings 2"/>
              <a:buChar char=""/>
              <a:tabLst/>
              <a:defRPr/>
            </a:pPr>
            <a:r>
              <a:rPr kumimoji="0" lang="en-US" sz="2700" b="0" i="0" u="none" strike="noStrike" kern="1200" cap="none" spc="0" normalizeH="0" baseline="0" noProof="0" dirty="0" smtClean="0">
                <a:ln>
                  <a:noFill/>
                </a:ln>
                <a:solidFill>
                  <a:schemeClr val="accent1">
                    <a:lumMod val="75000"/>
                  </a:schemeClr>
                </a:solidFill>
                <a:effectLst/>
                <a:uLnTx/>
                <a:uFillTx/>
                <a:latin typeface="+mn-lt"/>
                <a:ea typeface="+mn-ea"/>
                <a:cs typeface="+mn-cs"/>
              </a:rPr>
              <a:t>Visual representation</a:t>
            </a:r>
            <a:r>
              <a:rPr kumimoji="0" lang="en-US" sz="2700" b="0" i="0" u="none" strike="noStrike" kern="1200" cap="none" spc="0" normalizeH="0" baseline="0" noProof="0" dirty="0" smtClean="0">
                <a:ln>
                  <a:noFill/>
                </a:ln>
                <a:solidFill>
                  <a:schemeClr val="tx1"/>
                </a:solidFill>
                <a:effectLst/>
                <a:uLnTx/>
                <a:uFillTx/>
                <a:latin typeface="+mn-lt"/>
                <a:ea typeface="+mn-ea"/>
                <a:cs typeface="+mn-cs"/>
              </a:rPr>
              <a:t>:</a:t>
            </a:r>
          </a:p>
          <a:p>
            <a:pPr marL="548640" marR="0" lvl="1" indent="-274320" algn="l" defTabSz="914400" rtl="0" eaLnBrk="1" fontAlgn="auto" latinLnBrk="0" hangingPunct="1">
              <a:lnSpc>
                <a:spcPct val="100000"/>
              </a:lnSpc>
              <a:spcBef>
                <a:spcPct val="20000"/>
              </a:spcBef>
              <a:spcAft>
                <a:spcPts val="0"/>
              </a:spcAft>
              <a:buClr>
                <a:schemeClr val="accent2"/>
              </a:buClr>
              <a:buSzPct val="70000"/>
              <a:buFont typeface="Wingdings"/>
              <a:buChar char=""/>
              <a:tabLst/>
              <a:defRPr/>
            </a:pPr>
            <a:r>
              <a:rPr kumimoji="0" lang="en-US" sz="2200" b="0" i="0" u="none" strike="noStrike" kern="1200" cap="none" spc="0" normalizeH="0" baseline="0" noProof="0" dirty="0" smtClean="0">
                <a:ln>
                  <a:noFill/>
                </a:ln>
                <a:solidFill>
                  <a:schemeClr val="tx2"/>
                </a:solidFill>
                <a:effectLst/>
                <a:uLnTx/>
                <a:uFillTx/>
                <a:latin typeface="+mn-lt"/>
                <a:ea typeface="+mn-ea"/>
                <a:cs typeface="+mn-cs"/>
              </a:rPr>
              <a:t> Incorporates logic based on pattern, object, and space.</a:t>
            </a:r>
          </a:p>
          <a:p>
            <a:pPr marL="548640" marR="0" lvl="1" indent="-274320" algn="l" defTabSz="914400" rtl="0" eaLnBrk="1" fontAlgn="auto" latinLnBrk="0" hangingPunct="1">
              <a:lnSpc>
                <a:spcPct val="100000"/>
              </a:lnSpc>
              <a:spcBef>
                <a:spcPct val="20000"/>
              </a:spcBef>
              <a:spcAft>
                <a:spcPts val="0"/>
              </a:spcAft>
              <a:buClr>
                <a:schemeClr val="accent2"/>
              </a:buClr>
              <a:buSzPct val="70000"/>
              <a:buFont typeface="Wingdings"/>
              <a:buChar char=""/>
              <a:tabLst/>
              <a:defRPr/>
            </a:pPr>
            <a:r>
              <a:rPr lang="en-US" sz="2200" dirty="0" smtClean="0">
                <a:solidFill>
                  <a:schemeClr val="tx2"/>
                </a:solidFill>
              </a:rPr>
              <a:t>Consists of spatially-based structural relationships.</a:t>
            </a:r>
            <a:endParaRPr kumimoji="0" lang="en-US" sz="2200" b="0" i="0" u="none" strike="noStrike" kern="1200" cap="none" spc="0" normalizeH="0" baseline="0" noProof="0" dirty="0" smtClean="0">
              <a:ln>
                <a:noFill/>
              </a:ln>
              <a:solidFill>
                <a:schemeClr val="tx2"/>
              </a:solidFill>
              <a:effectLst/>
              <a:uLnTx/>
              <a:uFillTx/>
              <a:latin typeface="+mn-lt"/>
              <a:ea typeface="+mn-ea"/>
              <a:cs typeface="+mn-cs"/>
            </a:endParaRPr>
          </a:p>
          <a:p>
            <a:pPr marL="548640" marR="0" lvl="1" indent="-274320" algn="l" defTabSz="914400" rtl="0" eaLnBrk="1" fontAlgn="auto" latinLnBrk="0" hangingPunct="1">
              <a:lnSpc>
                <a:spcPct val="100000"/>
              </a:lnSpc>
              <a:spcBef>
                <a:spcPct val="20000"/>
              </a:spcBef>
              <a:spcAft>
                <a:spcPts val="0"/>
              </a:spcAft>
              <a:buClr>
                <a:schemeClr val="accent2"/>
              </a:buClr>
              <a:buSzPct val="70000"/>
              <a:buFont typeface="Wingdings"/>
              <a:buChar char=""/>
              <a:tabLst/>
              <a:defRPr/>
            </a:pPr>
            <a:endParaRPr kumimoji="0" lang="en-US" sz="2200" b="0" i="0" u="none" strike="noStrike" kern="1200" cap="none" spc="0" normalizeH="0" baseline="0" noProof="0" dirty="0">
              <a:ln>
                <a:noFill/>
              </a:ln>
              <a:solidFill>
                <a:schemeClr val="tx2"/>
              </a:solidFill>
              <a:effectLst/>
              <a:uLnTx/>
              <a:uFillTx/>
              <a:latin typeface="+mn-lt"/>
              <a:ea typeface="+mn-ea"/>
              <a:cs typeface="+mn-cs"/>
            </a:endParaRPr>
          </a:p>
        </p:txBody>
      </p:sp>
      <p:sp>
        <p:nvSpPr>
          <p:cNvPr id="5" name="TextBox 4"/>
          <p:cNvSpPr txBox="1"/>
          <p:nvPr/>
        </p:nvSpPr>
        <p:spPr>
          <a:xfrm>
            <a:off x="838200" y="4953000"/>
            <a:ext cx="7640233" cy="461665"/>
          </a:xfrm>
          <a:prstGeom prst="rect">
            <a:avLst/>
          </a:prstGeom>
          <a:noFill/>
        </p:spPr>
        <p:txBody>
          <a:bodyPr wrap="none" rtlCol="0">
            <a:spAutoFit/>
          </a:bodyPr>
          <a:lstStyle/>
          <a:p>
            <a:r>
              <a:rPr lang="en-US" sz="2400" b="1" i="1" dirty="0" smtClean="0">
                <a:solidFill>
                  <a:schemeClr val="accent1">
                    <a:lumMod val="75000"/>
                  </a:schemeClr>
                </a:solidFill>
              </a:rPr>
              <a:t>Almost all designs are a combination of both…</a:t>
            </a:r>
            <a:endParaRPr lang="en-US" sz="2400" b="1" i="1" dirty="0">
              <a:solidFill>
                <a:schemeClr val="accent1">
                  <a:lumMod val="7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checkerboard(across)">
                                      <p:cBhvr>
                                        <p:cTn id="10" dur="500"/>
                                        <p:tgtEl>
                                          <p:spTgt spid="3">
                                            <p:txEl>
                                              <p:pRg st="1" end="1"/>
                                            </p:txEl>
                                          </p:spTgt>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checkerboard(across)">
                                      <p:cBhvr>
                                        <p:cTn id="13" dur="500"/>
                                        <p:tgtEl>
                                          <p:spTgt spid="3">
                                            <p:txEl>
                                              <p:pRg st="2" end="2"/>
                                            </p:txEl>
                                          </p:spTgt>
                                        </p:tgtEl>
                                      </p:cBhvr>
                                    </p:animEffect>
                                  </p:childTnLst>
                                </p:cTn>
                              </p:par>
                              <p:par>
                                <p:cTn id="14" presetID="5" presetClass="entr" presetSubtype="1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checkerboard(across)">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 presetClass="entr" presetSubtype="1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checkerboard(across)">
                                      <p:cBhvr>
                                        <p:cTn id="21" dur="5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5" presetClass="entr" presetSubtype="10"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checkerboard(across)">
                                      <p:cBhvr>
                                        <p:cTn id="2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Language &amp; Visual Representation Combinations</a:t>
            </a:r>
            <a:endParaRPr lang="en-US" dirty="0"/>
          </a:p>
        </p:txBody>
      </p:sp>
      <p:sp>
        <p:nvSpPr>
          <p:cNvPr id="4" name="TextBox 3"/>
          <p:cNvSpPr txBox="1"/>
          <p:nvPr/>
        </p:nvSpPr>
        <p:spPr>
          <a:xfrm>
            <a:off x="1393454" y="1600200"/>
            <a:ext cx="2013693" cy="369332"/>
          </a:xfrm>
          <a:prstGeom prst="rect">
            <a:avLst/>
          </a:prstGeom>
          <a:noFill/>
        </p:spPr>
        <p:txBody>
          <a:bodyPr wrap="none" rtlCol="0">
            <a:spAutoFit/>
          </a:bodyPr>
          <a:lstStyle/>
          <a:p>
            <a:r>
              <a:rPr lang="en-US" dirty="0" smtClean="0"/>
              <a:t>Natural Language</a:t>
            </a:r>
            <a:endParaRPr lang="en-US" dirty="0"/>
          </a:p>
        </p:txBody>
      </p:sp>
      <p:sp>
        <p:nvSpPr>
          <p:cNvPr id="5" name="TextBox 4"/>
          <p:cNvSpPr txBox="1"/>
          <p:nvPr/>
        </p:nvSpPr>
        <p:spPr>
          <a:xfrm>
            <a:off x="5449092" y="1600200"/>
            <a:ext cx="2665416" cy="369332"/>
          </a:xfrm>
          <a:prstGeom prst="rect">
            <a:avLst/>
          </a:prstGeom>
          <a:noFill/>
        </p:spPr>
        <p:txBody>
          <a:bodyPr wrap="square" rtlCol="0">
            <a:spAutoFit/>
          </a:bodyPr>
          <a:lstStyle/>
          <a:p>
            <a:pPr algn="ctr"/>
            <a:r>
              <a:rPr lang="en-US" dirty="0" smtClean="0"/>
              <a:t>Visual Representation</a:t>
            </a:r>
            <a:endParaRPr lang="en-US" dirty="0"/>
          </a:p>
        </p:txBody>
      </p:sp>
      <p:pic>
        <p:nvPicPr>
          <p:cNvPr id="19460" name="Picture 4" descr="http://www.gammasolar.com/upload/PV_Cell_System_Diagram2.png"/>
          <p:cNvPicPr>
            <a:picLocks noChangeAspect="1" noChangeArrowheads="1"/>
          </p:cNvPicPr>
          <p:nvPr/>
        </p:nvPicPr>
        <p:blipFill>
          <a:blip r:embed="rId2" cstate="print">
            <a:duotone>
              <a:schemeClr val="accent3">
                <a:shade val="45000"/>
                <a:satMod val="135000"/>
              </a:schemeClr>
              <a:prstClr val="white"/>
            </a:duotone>
          </a:blip>
          <a:srcRect/>
          <a:stretch>
            <a:fillRect/>
          </a:stretch>
        </p:blipFill>
        <p:spPr bwMode="auto">
          <a:xfrm>
            <a:off x="4648200" y="2057400"/>
            <a:ext cx="4267200" cy="4267200"/>
          </a:xfrm>
          <a:prstGeom prst="rect">
            <a:avLst/>
          </a:prstGeom>
          <a:noFill/>
        </p:spPr>
      </p:pic>
      <p:sp>
        <p:nvSpPr>
          <p:cNvPr id="8" name="Content Placeholder 2"/>
          <p:cNvSpPr>
            <a:spLocks noGrp="1"/>
          </p:cNvSpPr>
          <p:nvPr>
            <p:ph sz="quarter" idx="1"/>
          </p:nvPr>
        </p:nvSpPr>
        <p:spPr>
          <a:xfrm>
            <a:off x="228600" y="2057400"/>
            <a:ext cx="4343400" cy="3429000"/>
          </a:xfrm>
        </p:spPr>
        <p:txBody>
          <a:bodyPr>
            <a:normAutofit/>
          </a:bodyPr>
          <a:lstStyle/>
          <a:p>
            <a:pPr marL="0">
              <a:spcBef>
                <a:spcPts val="0"/>
              </a:spcBef>
              <a:buNone/>
            </a:pPr>
            <a:r>
              <a:rPr lang="en-US" sz="1800" dirty="0" smtClean="0">
                <a:solidFill>
                  <a:schemeClr val="tx2">
                    <a:lumMod val="75000"/>
                  </a:schemeClr>
                </a:solidFill>
              </a:rPr>
              <a:t>Solar radiation can be converted to electrical energy.  This is accomplished by  allowing solar irradiance to connect with a module.  The module sends the energy to a charge controller, which in turn, is sent to a battery.  The battery will emit energy in the form of electricity as a direct current and add to the DC load.  Or, it is also possible to send the energy to an inverter which converts the energy to an alternating current, which adds to the AC load.</a:t>
            </a:r>
          </a:p>
          <a:p>
            <a:pPr marL="0">
              <a:spcBef>
                <a:spcPts val="0"/>
              </a:spcBef>
              <a:buNone/>
            </a:pPr>
            <a:endParaRPr lang="en-US" sz="1800" dirty="0" smtClean="0">
              <a:solidFill>
                <a:schemeClr val="tx2">
                  <a:lumMod val="75000"/>
                </a:schemeClr>
              </a:solidFill>
            </a:endParaRPr>
          </a:p>
        </p:txBody>
      </p:sp>
      <p:sp>
        <p:nvSpPr>
          <p:cNvPr id="9" name="Rectangle 8"/>
          <p:cNvSpPr/>
          <p:nvPr/>
        </p:nvSpPr>
        <p:spPr>
          <a:xfrm>
            <a:off x="228600" y="5493603"/>
            <a:ext cx="4419600" cy="830997"/>
          </a:xfrm>
          <a:prstGeom prst="rect">
            <a:avLst/>
          </a:prstGeom>
        </p:spPr>
        <p:txBody>
          <a:bodyPr wrap="square">
            <a:spAutoFit/>
          </a:bodyPr>
          <a:lstStyle/>
          <a:p>
            <a:r>
              <a:rPr lang="en-US" sz="1200" b="1" dirty="0">
                <a:solidFill>
                  <a:schemeClr val="tx2">
                    <a:lumMod val="75000"/>
                  </a:schemeClr>
                </a:solidFill>
              </a:rPr>
              <a:t>Noun</a:t>
            </a:r>
            <a:r>
              <a:rPr lang="en-US" sz="1200" dirty="0">
                <a:solidFill>
                  <a:schemeClr val="tx2">
                    <a:lumMod val="75000"/>
                  </a:schemeClr>
                </a:solidFill>
              </a:rPr>
              <a:t>s = radiation, energy, irradiance, module, controller, battery, electricity, </a:t>
            </a:r>
            <a:r>
              <a:rPr lang="en-US" sz="1200" dirty="0" smtClean="0">
                <a:solidFill>
                  <a:schemeClr val="tx2">
                    <a:lumMod val="75000"/>
                  </a:schemeClr>
                </a:solidFill>
              </a:rPr>
              <a:t>current, load.</a:t>
            </a:r>
          </a:p>
          <a:p>
            <a:r>
              <a:rPr lang="en-US" sz="1200" b="1" dirty="0" smtClean="0">
                <a:solidFill>
                  <a:schemeClr val="tx2">
                    <a:lumMod val="75000"/>
                  </a:schemeClr>
                </a:solidFill>
              </a:rPr>
              <a:t>Verbs</a:t>
            </a:r>
            <a:r>
              <a:rPr lang="en-US" sz="1200" dirty="0" smtClean="0">
                <a:solidFill>
                  <a:schemeClr val="tx2">
                    <a:lumMod val="75000"/>
                  </a:schemeClr>
                </a:solidFill>
              </a:rPr>
              <a:t>   = converted (converts), accomplished, allowing, connect, sends (sent), emit, add.</a:t>
            </a:r>
            <a:endParaRPr lang="en-US" sz="1200" dirty="0">
              <a:solidFill>
                <a:schemeClr val="tx2">
                  <a:lumMod val="7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checkerboard(across)">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checkerboard(across)">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checkerboard(across)">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19460"/>
                                        </p:tgtEl>
                                        <p:attrNameLst>
                                          <p:attrName>style.visibility</p:attrName>
                                        </p:attrNameLst>
                                      </p:cBhvr>
                                      <p:to>
                                        <p:strVal val="visible"/>
                                      </p:to>
                                    </p:set>
                                    <p:animEffect transition="in" filter="checkerboard(across)">
                                      <p:cBhvr>
                                        <p:cTn id="27" dur="500"/>
                                        <p:tgtEl>
                                          <p:spTgt spid="194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8" grpId="0" build="p"/>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Deixis</a:t>
            </a:r>
            <a:endParaRPr lang="en-US" dirty="0"/>
          </a:p>
        </p:txBody>
      </p:sp>
      <p:sp>
        <p:nvSpPr>
          <p:cNvPr id="3" name="Content Placeholder 2"/>
          <p:cNvSpPr>
            <a:spLocks noGrp="1"/>
          </p:cNvSpPr>
          <p:nvPr>
            <p:ph sz="quarter" idx="1"/>
          </p:nvPr>
        </p:nvSpPr>
        <p:spPr>
          <a:xfrm>
            <a:off x="301752" y="1527048"/>
            <a:ext cx="8503920" cy="3197352"/>
          </a:xfrm>
        </p:spPr>
        <p:txBody>
          <a:bodyPr>
            <a:normAutofit/>
          </a:bodyPr>
          <a:lstStyle/>
          <a:p>
            <a:r>
              <a:rPr lang="en-US" sz="2400" dirty="0" err="1" smtClean="0">
                <a:solidFill>
                  <a:srgbClr val="28CAD2"/>
                </a:solidFill>
              </a:rPr>
              <a:t>Deixis</a:t>
            </a:r>
            <a:r>
              <a:rPr lang="en-US" sz="2400" dirty="0" smtClean="0">
                <a:solidFill>
                  <a:srgbClr val="28CAD2"/>
                </a:solidFill>
              </a:rPr>
              <a:t> </a:t>
            </a:r>
            <a:r>
              <a:rPr lang="en-US" sz="2400" dirty="0" smtClean="0"/>
              <a:t>is a concept that refers to the contextual-dependent reference of an utterance.</a:t>
            </a:r>
          </a:p>
          <a:p>
            <a:r>
              <a:rPr lang="en-US" sz="2400" dirty="0" smtClean="0"/>
              <a:t>Words and phrases, when combined with gestures or symbols, provide </a:t>
            </a:r>
            <a:r>
              <a:rPr lang="en-US" sz="2400" i="1" dirty="0" smtClean="0">
                <a:solidFill>
                  <a:srgbClr val="28CAD2"/>
                </a:solidFill>
              </a:rPr>
              <a:t>deictic</a:t>
            </a:r>
            <a:r>
              <a:rPr lang="en-US" sz="2400" dirty="0" smtClean="0">
                <a:solidFill>
                  <a:srgbClr val="28CAD2"/>
                </a:solidFill>
              </a:rPr>
              <a:t> meaning</a:t>
            </a:r>
            <a:r>
              <a:rPr lang="en-US" sz="2400" dirty="0" smtClean="0"/>
              <a:t>.  That is, they convey relational meaning by way of:  person, place, or time.</a:t>
            </a:r>
          </a:p>
          <a:p>
            <a:r>
              <a:rPr lang="en-US" sz="2400" dirty="0" err="1" smtClean="0"/>
              <a:t>Deixis</a:t>
            </a:r>
            <a:r>
              <a:rPr lang="en-US" sz="2400" dirty="0" smtClean="0"/>
              <a:t> is important to graphics because it is </a:t>
            </a:r>
            <a:r>
              <a:rPr lang="en-US" sz="2400" dirty="0" err="1" smtClean="0"/>
              <a:t>deixis</a:t>
            </a:r>
            <a:r>
              <a:rPr lang="en-US" sz="2400" dirty="0" smtClean="0"/>
              <a:t> which links words with symbols to convey meaning.</a:t>
            </a:r>
          </a:p>
          <a:p>
            <a:pPr>
              <a:buNone/>
            </a:pPr>
            <a:endParaRPr lang="en-US" dirty="0"/>
          </a:p>
        </p:txBody>
      </p:sp>
      <p:sp>
        <p:nvSpPr>
          <p:cNvPr id="18" name="Rectangle 17"/>
          <p:cNvSpPr/>
          <p:nvPr/>
        </p:nvSpPr>
        <p:spPr>
          <a:xfrm>
            <a:off x="3280806" y="5181600"/>
            <a:ext cx="2815194" cy="584775"/>
          </a:xfrm>
          <a:prstGeom prst="rect">
            <a:avLst/>
          </a:prstGeom>
        </p:spPr>
        <p:txBody>
          <a:bodyPr wrap="none">
            <a:spAutoFit/>
          </a:bodyPr>
          <a:lstStyle/>
          <a:p>
            <a:r>
              <a:rPr lang="en-US" sz="3200" i="1" dirty="0" smtClean="0">
                <a:solidFill>
                  <a:schemeClr val="bg2">
                    <a:lumMod val="25000"/>
                  </a:schemeClr>
                </a:solidFill>
                <a:effectLst>
                  <a:outerShdw blurRad="38100" dist="38100" dir="2700000" algn="tl">
                    <a:srgbClr val="000000">
                      <a:alpha val="43137"/>
                    </a:srgbClr>
                  </a:outerShdw>
                </a:effectLst>
              </a:rPr>
              <a:t>For example…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heckerboard(across)">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checkerboard(across)">
                                      <p:cBhvr>
                                        <p:cTn id="2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“Put that there.”</a:t>
            </a:r>
            <a:endParaRPr lang="en-US" dirty="0"/>
          </a:p>
        </p:txBody>
      </p:sp>
      <p:sp>
        <p:nvSpPr>
          <p:cNvPr id="4" name="Rectangle 3"/>
          <p:cNvSpPr/>
          <p:nvPr/>
        </p:nvSpPr>
        <p:spPr>
          <a:xfrm>
            <a:off x="304800" y="1600200"/>
            <a:ext cx="8534400" cy="4572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3" descr="http://orbitalrpm.com/wp-content/uploads/2008/12/apple-university.jpg"/>
          <p:cNvPicPr>
            <a:picLocks noChangeAspect="1" noChangeArrowheads="1"/>
          </p:cNvPicPr>
          <p:nvPr/>
        </p:nvPicPr>
        <p:blipFill>
          <a:blip r:embed="rId2" cstate="print"/>
          <a:srcRect/>
          <a:stretch>
            <a:fillRect/>
          </a:stretch>
        </p:blipFill>
        <p:spPr bwMode="auto">
          <a:xfrm>
            <a:off x="4876800" y="2057400"/>
            <a:ext cx="1676400" cy="1631731"/>
          </a:xfrm>
          <a:prstGeom prst="rect">
            <a:avLst/>
          </a:prstGeom>
          <a:noFill/>
        </p:spPr>
      </p:pic>
      <p:pic>
        <p:nvPicPr>
          <p:cNvPr id="6" name="Picture 5" descr="http://www.uberreview.com/wp-content/uploads/grocery-bag-trash-can.jpg"/>
          <p:cNvPicPr>
            <a:picLocks noChangeAspect="1" noChangeArrowheads="1"/>
          </p:cNvPicPr>
          <p:nvPr/>
        </p:nvPicPr>
        <p:blipFill>
          <a:blip r:embed="rId3" cstate="print"/>
          <a:srcRect/>
          <a:stretch>
            <a:fillRect/>
          </a:stretch>
        </p:blipFill>
        <p:spPr bwMode="auto">
          <a:xfrm>
            <a:off x="1905000" y="3505200"/>
            <a:ext cx="2644666" cy="2680138"/>
          </a:xfrm>
          <a:prstGeom prst="rect">
            <a:avLst/>
          </a:prstGeom>
          <a:noFill/>
        </p:spPr>
      </p:pic>
      <p:pic>
        <p:nvPicPr>
          <p:cNvPr id="21506" name="Picture 2" descr="http://valuestockphoto.com/downloads/31513-2/crushedsoftdrinkscan2.jpg"/>
          <p:cNvPicPr>
            <a:picLocks noChangeAspect="1" noChangeArrowheads="1"/>
          </p:cNvPicPr>
          <p:nvPr/>
        </p:nvPicPr>
        <p:blipFill>
          <a:blip r:embed="rId4" cstate="print"/>
          <a:srcRect/>
          <a:stretch>
            <a:fillRect/>
          </a:stretch>
        </p:blipFill>
        <p:spPr bwMode="auto">
          <a:xfrm>
            <a:off x="995363" y="2057400"/>
            <a:ext cx="1671637" cy="1905000"/>
          </a:xfrm>
          <a:prstGeom prst="rect">
            <a:avLst/>
          </a:prstGeom>
          <a:noFill/>
        </p:spPr>
      </p:pic>
      <p:cxnSp>
        <p:nvCxnSpPr>
          <p:cNvPr id="14" name="Curved Connector 13"/>
          <p:cNvCxnSpPr/>
          <p:nvPr/>
        </p:nvCxnSpPr>
        <p:spPr>
          <a:xfrm rot="16200000" flipH="1">
            <a:off x="1752602" y="2286002"/>
            <a:ext cx="1600198" cy="1600198"/>
          </a:xfrm>
          <a:prstGeom prst="curvedConnector3">
            <a:avLst>
              <a:gd name="adj1" fmla="val -36395"/>
            </a:avLst>
          </a:prstGeom>
          <a:ln w="38100">
            <a:solidFill>
              <a:schemeClr val="tx2">
                <a:lumMod val="60000"/>
                <a:lumOff val="40000"/>
              </a:schemeClr>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21508" name="Picture 4" descr="http://rustypritchard.files.wordpress.com/2009/11/no-trash-istock_000001862125xsmall.jpg"/>
          <p:cNvPicPr>
            <a:picLocks noChangeAspect="1" noChangeArrowheads="1"/>
          </p:cNvPicPr>
          <p:nvPr/>
        </p:nvPicPr>
        <p:blipFill>
          <a:blip r:embed="rId5" cstate="print"/>
          <a:srcRect/>
          <a:stretch>
            <a:fillRect/>
          </a:stretch>
        </p:blipFill>
        <p:spPr bwMode="auto">
          <a:xfrm>
            <a:off x="6019800" y="3810000"/>
            <a:ext cx="2292350" cy="2352675"/>
          </a:xfrm>
          <a:prstGeom prst="rect">
            <a:avLst/>
          </a:prstGeom>
          <a:noFill/>
        </p:spPr>
      </p:pic>
      <p:cxnSp>
        <p:nvCxnSpPr>
          <p:cNvPr id="42" name="Curved Connector 41"/>
          <p:cNvCxnSpPr>
            <a:stCxn id="5" idx="0"/>
          </p:cNvCxnSpPr>
          <p:nvPr/>
        </p:nvCxnSpPr>
        <p:spPr>
          <a:xfrm rot="16200000" flipH="1">
            <a:off x="5562600" y="2209800"/>
            <a:ext cx="1981200" cy="1676400"/>
          </a:xfrm>
          <a:prstGeom prst="curvedConnector3">
            <a:avLst>
              <a:gd name="adj1" fmla="val -19779"/>
            </a:avLst>
          </a:prstGeom>
          <a:ln w="38100">
            <a:solidFill>
              <a:schemeClr val="tx2">
                <a:lumMod val="60000"/>
                <a:lumOff val="40000"/>
              </a:schemeClr>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4419600" y="4800600"/>
            <a:ext cx="1828800" cy="1588"/>
          </a:xfrm>
          <a:prstGeom prst="straightConnector1">
            <a:avLst/>
          </a:prstGeom>
          <a:ln w="57150">
            <a:solidFill>
              <a:schemeClr val="tx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1506"/>
                                        </p:tgtEl>
                                        <p:attrNameLst>
                                          <p:attrName>style.visibility</p:attrName>
                                        </p:attrNameLst>
                                      </p:cBhvr>
                                      <p:to>
                                        <p:strVal val="visible"/>
                                      </p:to>
                                    </p:set>
                                    <p:animEffect transition="in" filter="checkerboard(across)">
                                      <p:cBhvr>
                                        <p:cTn id="7" dur="500"/>
                                        <p:tgtEl>
                                          <p:spTgt spid="2150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heckerboard(across)">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21508"/>
                                        </p:tgtEl>
                                        <p:attrNameLst>
                                          <p:attrName>style.visibility</p:attrName>
                                        </p:attrNameLst>
                                      </p:cBhvr>
                                      <p:to>
                                        <p:strVal val="visible"/>
                                      </p:to>
                                    </p:set>
                                    <p:animEffect transition="in" filter="checkerboard(across)">
                                      <p:cBhvr>
                                        <p:cTn id="22" dur="500"/>
                                        <p:tgtEl>
                                          <p:spTgt spid="21508"/>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checkerboard(across)">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nodeType="clickEffect">
                                  <p:stCondLst>
                                    <p:cond delay="0"/>
                                  </p:stCondLst>
                                  <p:childTnLst>
                                    <p:set>
                                      <p:cBhvr>
                                        <p:cTn id="31" dur="1" fill="hold">
                                          <p:stCondLst>
                                            <p:cond delay="0"/>
                                          </p:stCondLst>
                                        </p:cTn>
                                        <p:tgtEl>
                                          <p:spTgt spid="42"/>
                                        </p:tgtEl>
                                        <p:attrNameLst>
                                          <p:attrName>style.visibility</p:attrName>
                                        </p:attrNameLst>
                                      </p:cBhvr>
                                      <p:to>
                                        <p:strVal val="visible"/>
                                      </p:to>
                                    </p:set>
                                    <p:animEffect transition="in" filter="checkerboard(across)">
                                      <p:cBhvr>
                                        <p:cTn id="32" dur="500"/>
                                        <p:tgtEl>
                                          <p:spTgt spid="42"/>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nodeType="click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checkerboard(across)">
                                      <p:cBhvr>
                                        <p:cTn id="37"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ustom 1">
      <a:dk1>
        <a:sysClr val="windowText" lastClr="000000"/>
      </a:dk1>
      <a:lt1>
        <a:sysClr val="window" lastClr="FFFFFF"/>
      </a:lt1>
      <a:dk2>
        <a:srgbClr val="04617B"/>
      </a:dk2>
      <a:lt2>
        <a:srgbClr val="DBF5F9"/>
      </a:lt2>
      <a:accent1>
        <a:srgbClr val="A9A100"/>
      </a:accent1>
      <a:accent2>
        <a:srgbClr val="C9DA91"/>
      </a:accent2>
      <a:accent3>
        <a:srgbClr val="0BD0D9"/>
      </a:accent3>
      <a:accent4>
        <a:srgbClr val="10CF9B"/>
      </a:accent4>
      <a:accent5>
        <a:srgbClr val="7CCA62"/>
      </a:accent5>
      <a:accent6>
        <a:srgbClr val="A5C249"/>
      </a:accent6>
      <a:hlink>
        <a:srgbClr val="E2D700"/>
      </a:hlink>
      <a:folHlink>
        <a:srgbClr val="85DFD0"/>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1259</TotalTime>
  <Words>1099</Words>
  <Application>Microsoft Office PowerPoint</Application>
  <PresentationFormat>On-screen Show (4:3)</PresentationFormat>
  <Paragraphs>106</Paragraphs>
  <Slides>15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Georgia</vt:lpstr>
      <vt:lpstr>Wingdings</vt:lpstr>
      <vt:lpstr>Wingdings 2</vt:lpstr>
      <vt:lpstr>Civic</vt:lpstr>
      <vt:lpstr>Visual vs. Language-based Thinking</vt:lpstr>
      <vt:lpstr>Introduction</vt:lpstr>
      <vt:lpstr>Learned Symbols</vt:lpstr>
      <vt:lpstr>Natural Language vs. Visual Thinking</vt:lpstr>
      <vt:lpstr>Symbols vs. Patterns</vt:lpstr>
      <vt:lpstr>Summarizing Verbal Vs. Visual Thinking</vt:lpstr>
      <vt:lpstr>Language &amp; Visual Representation Combinations</vt:lpstr>
      <vt:lpstr>Deixis</vt:lpstr>
      <vt:lpstr>“Put that there.”</vt:lpstr>
      <vt:lpstr>Mirror Neurons</vt:lpstr>
      <vt:lpstr>Mirror Neurons:   van Gog, Paas, Marcus, Ayres &amp; Sweller</vt:lpstr>
      <vt:lpstr>Visual Narrative</vt:lpstr>
      <vt:lpstr>Building A Narrative Structure</vt:lpstr>
      <vt:lpstr>Elements of Visual Narrative</vt:lpstr>
      <vt:lpstr>Design Heuristics for Narrative Diagrams</vt:lpstr>
    </vt:vector>
  </TitlesOfParts>
  <Company>California State University, Chico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Visual vs. Language-based Thinking</dc:title>
  <dc:creator>Schwartz, Neil</dc:creator>
  <cp:lastModifiedBy>Neil H Schwartz</cp:lastModifiedBy>
  <cp:revision>79</cp:revision>
  <dcterms:created xsi:type="dcterms:W3CDTF">2010-04-19T23:33:03Z</dcterms:created>
  <dcterms:modified xsi:type="dcterms:W3CDTF">2018-04-03T00:30:20Z</dcterms:modified>
</cp:coreProperties>
</file>